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media/image3.png" ContentType="image/png"/>
  <Override PartName="/ppt/media/image1.jpeg" ContentType="image/jpeg"/>
  <Override PartName="/ppt/media/image2.png" ContentType="image/png"/>
  <Override PartName="/ppt/media/image4.png" ContentType="image/png"/>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Lst>
  <p:sldSz cx="10691812"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858600" y="1960560"/>
            <a:ext cx="897444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858600" y="4032720"/>
            <a:ext cx="897444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85860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45724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457240" y="403272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858600" y="403272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858600" y="196056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3892680" y="196056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4" name="PlaceHolder 4"/>
          <p:cNvSpPr>
            <a:spLocks noGrp="1"/>
          </p:cNvSpPr>
          <p:nvPr>
            <p:ph type="body"/>
          </p:nvPr>
        </p:nvSpPr>
        <p:spPr>
          <a:xfrm>
            <a:off x="6927120" y="196056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5" name="PlaceHolder 5"/>
          <p:cNvSpPr>
            <a:spLocks noGrp="1"/>
          </p:cNvSpPr>
          <p:nvPr>
            <p:ph type="body"/>
          </p:nvPr>
        </p:nvSpPr>
        <p:spPr>
          <a:xfrm>
            <a:off x="6927120" y="403272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6" name="PlaceHolder 6"/>
          <p:cNvSpPr>
            <a:spLocks noGrp="1"/>
          </p:cNvSpPr>
          <p:nvPr>
            <p:ph type="body"/>
          </p:nvPr>
        </p:nvSpPr>
        <p:spPr>
          <a:xfrm>
            <a:off x="3892680" y="403272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7" name="PlaceHolder 7"/>
          <p:cNvSpPr>
            <a:spLocks noGrp="1"/>
          </p:cNvSpPr>
          <p:nvPr>
            <p:ph type="body"/>
          </p:nvPr>
        </p:nvSpPr>
        <p:spPr>
          <a:xfrm>
            <a:off x="858600" y="4032720"/>
            <a:ext cx="288936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858600" y="1960560"/>
            <a:ext cx="8974440" cy="39668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858600" y="1960560"/>
            <a:ext cx="8974440" cy="396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858600" y="1960560"/>
            <a:ext cx="4379400" cy="396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457240" y="1960560"/>
            <a:ext cx="4379400" cy="396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858600" y="632880"/>
            <a:ext cx="8974440" cy="529452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85860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858600" y="403272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457240" y="1960560"/>
            <a:ext cx="4379400" cy="396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858600" y="1960560"/>
            <a:ext cx="4379400" cy="396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45724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457240" y="403272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58600" y="632880"/>
            <a:ext cx="8974440" cy="114192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85860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457240" y="1960560"/>
            <a:ext cx="437940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858600" y="4032720"/>
            <a:ext cx="8974440" cy="189216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858600" y="632880"/>
            <a:ext cx="8974440" cy="114192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Cliquez pour éditer le format du texte-titre</a:t>
            </a:r>
            <a:endParaRPr b="0" lang="fr-F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858600" y="1960560"/>
            <a:ext cx="8974440" cy="3966840"/>
          </a:xfrm>
          <a:prstGeom prst="rect">
            <a:avLst/>
          </a:prstGeom>
        </p:spPr>
        <p:txBody>
          <a:bodyPr lIns="0" rIns="0" tIns="0" bIns="0">
            <a:normAutofit/>
          </a:bodyPr>
          <a:p>
            <a:pPr marL="432000" indent="-324000">
              <a:spcAft>
                <a:spcPts val="1417"/>
              </a:spcAft>
              <a:buClr>
                <a:srgbClr val="000000"/>
              </a:buClr>
              <a:buSzPct val="45000"/>
              <a:buFont typeface="Wingdings" charset="2"/>
              <a:buChar char=""/>
            </a:pPr>
            <a:r>
              <a:rPr b="0" lang="fr-FR" sz="3200" spc="-1" strike="noStrike">
                <a:solidFill>
                  <a:srgbClr val="000000"/>
                </a:solidFill>
                <a:uFill>
                  <a:solidFill>
                    <a:srgbClr val="ffffff"/>
                  </a:solidFill>
                </a:uFill>
                <a:latin typeface="Arial"/>
              </a:rPr>
              <a:t>Cliquez pour éditer le format du plan de texte</a:t>
            </a:r>
            <a:endParaRPr b="0" lang="fr-FR" sz="3200" spc="-1" strike="noStrike">
              <a:solidFill>
                <a:srgbClr val="000000"/>
              </a:solidFill>
              <a:uFill>
                <a:solidFill>
                  <a:srgbClr val="ffffff"/>
                </a:solidFill>
              </a:uFill>
              <a:latin typeface="Arial"/>
            </a:endParaRPr>
          </a:p>
          <a:p>
            <a:pPr lvl="1" marL="864000" indent="-324000">
              <a:spcAft>
                <a:spcPts val="1134"/>
              </a:spcAft>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niveau de plan</a:t>
            </a:r>
            <a:endParaRPr b="0" lang="fr-FR" sz="2800" spc="-1" strike="noStrike">
              <a:solidFill>
                <a:srgbClr val="000000"/>
              </a:solidFill>
              <a:uFill>
                <a:solidFill>
                  <a:srgbClr val="ffffff"/>
                </a:solidFill>
              </a:uFill>
              <a:latin typeface="Arial"/>
            </a:endParaRPr>
          </a:p>
          <a:p>
            <a:pPr lvl="2" marL="1296000" indent="-288000">
              <a:spcAft>
                <a:spcPts val="850"/>
              </a:spcAft>
              <a:buClr>
                <a:srgbClr val="000000"/>
              </a:buClr>
              <a:buSzPct val="45000"/>
              <a:buFont typeface="Wingdings" charset="2"/>
              <a:buChar char=""/>
            </a:pPr>
            <a:r>
              <a:rPr b="0" lang="fr-FR" sz="2400" spc="-1" strike="noStrike">
                <a:solidFill>
                  <a:srgbClr val="000000"/>
                </a:solidFill>
                <a:uFill>
                  <a:solidFill>
                    <a:srgbClr val="ffffff"/>
                  </a:solidFill>
                </a:uFill>
                <a:latin typeface="Arial"/>
              </a:rPr>
              <a:t>Troisième niveau de plan</a:t>
            </a:r>
            <a:endParaRPr b="0" lang="fr-FR" sz="2400" spc="-1" strike="noStrike">
              <a:solidFill>
                <a:srgbClr val="000000"/>
              </a:solidFill>
              <a:uFill>
                <a:solidFill>
                  <a:srgbClr val="ffffff"/>
                </a:solidFill>
              </a:uFill>
              <a:latin typeface="Arial"/>
            </a:endParaRPr>
          </a:p>
          <a:p>
            <a:pPr lvl="3" marL="1728000" indent="-216000">
              <a:spcAft>
                <a:spcPts val="567"/>
              </a:spcAft>
              <a:buClr>
                <a:srgbClr val="000000"/>
              </a:buClr>
              <a:buSzPct val="75000"/>
              <a:buFont typeface="Symbol" charset="2"/>
              <a:buChar char=""/>
            </a:pPr>
            <a:r>
              <a:rPr b="0" lang="fr-FR" sz="2000" spc="-1" strike="noStrike">
                <a:solidFill>
                  <a:srgbClr val="000000"/>
                </a:solidFill>
                <a:uFill>
                  <a:solidFill>
                    <a:srgbClr val="ffffff"/>
                  </a:solidFill>
                </a:uFill>
                <a:latin typeface="Arial"/>
              </a:rPr>
              <a:t>Quatrième niveau de plan</a:t>
            </a:r>
            <a:endParaRPr b="0" lang="fr-FR" sz="2000" spc="-1" strike="noStrike">
              <a:solidFill>
                <a:srgbClr val="000000"/>
              </a:solidFill>
              <a:uFill>
                <a:solidFill>
                  <a:srgbClr val="ffffff"/>
                </a:solidFill>
              </a:uFill>
              <a:latin typeface="Arial"/>
            </a:endParaRPr>
          </a:p>
          <a:p>
            <a:pPr lvl="4" marL="2160000" indent="-216000">
              <a:spcAft>
                <a:spcPts val="283"/>
              </a:spcAft>
              <a:buClr>
                <a:srgbClr val="000000"/>
              </a:buClr>
              <a:buSzPct val="45000"/>
              <a:buFont typeface="Wingdings" charset="2"/>
              <a:buChar char=""/>
            </a:pPr>
            <a:r>
              <a:rPr b="0" lang="fr-FR" sz="2000" spc="-1" strike="noStrike">
                <a:solidFill>
                  <a:srgbClr val="000000"/>
                </a:solidFill>
                <a:uFill>
                  <a:solidFill>
                    <a:srgbClr val="ffffff"/>
                  </a:solidFill>
                </a:uFill>
                <a:latin typeface="Arial"/>
              </a:rPr>
              <a:t>Cinquième niveau de plan</a:t>
            </a:r>
            <a:endParaRPr b="0" lang="fr-FR" sz="2000" spc="-1" strike="noStrike">
              <a:solidFill>
                <a:srgbClr val="000000"/>
              </a:solidFill>
              <a:uFill>
                <a:solidFill>
                  <a:srgbClr val="ffffff"/>
                </a:solidFill>
              </a:uFill>
              <a:latin typeface="Arial"/>
            </a:endParaRPr>
          </a:p>
          <a:p>
            <a:pPr lvl="5" marL="2592000" indent="-216000">
              <a:spcAft>
                <a:spcPts val="283"/>
              </a:spcAft>
              <a:buClr>
                <a:srgbClr val="000000"/>
              </a:buClr>
              <a:buSzPct val="45000"/>
              <a:buFont typeface="Wingdings" charset="2"/>
              <a:buChar char=""/>
            </a:pPr>
            <a:r>
              <a:rPr b="0" lang="fr-FR" sz="2000" spc="-1" strike="noStrike">
                <a:solidFill>
                  <a:srgbClr val="000000"/>
                </a:solidFill>
                <a:uFill>
                  <a:solidFill>
                    <a:srgbClr val="ffffff"/>
                  </a:solidFill>
                </a:uFill>
                <a:latin typeface="Arial"/>
              </a:rPr>
              <a:t>Sixième niveau de plan</a:t>
            </a:r>
            <a:endParaRPr b="0" lang="fr-FR" sz="2000" spc="-1" strike="noStrike">
              <a:solidFill>
                <a:srgbClr val="000000"/>
              </a:solidFill>
              <a:uFill>
                <a:solidFill>
                  <a:srgbClr val="ffffff"/>
                </a:solidFill>
              </a:uFill>
              <a:latin typeface="Arial"/>
            </a:endParaRPr>
          </a:p>
          <a:p>
            <a:pPr lvl="6" marL="3024000" indent="-216000">
              <a:spcAft>
                <a:spcPts val="283"/>
              </a:spcAft>
              <a:buClr>
                <a:srgbClr val="000000"/>
              </a:buClr>
              <a:buSzPct val="45000"/>
              <a:buFont typeface="Wingdings" charset="2"/>
              <a:buChar char=""/>
            </a:pPr>
            <a:r>
              <a:rPr b="0" lang="fr-FR" sz="2000" spc="-1" strike="noStrike">
                <a:solidFill>
                  <a:srgbClr val="000000"/>
                </a:solidFill>
                <a:uFill>
                  <a:solidFill>
                    <a:srgbClr val="ffffff"/>
                  </a:solidFill>
                </a:uFill>
                <a:latin typeface="Arial"/>
              </a:rPr>
              <a:t>Septième niveau de plan</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TextShape 1"/>
          <p:cNvSpPr txBox="1"/>
          <p:nvPr/>
        </p:nvSpPr>
        <p:spPr>
          <a:xfrm>
            <a:off x="3060000" y="816840"/>
            <a:ext cx="7020000" cy="602280"/>
          </a:xfrm>
          <a:prstGeom prst="rect">
            <a:avLst/>
          </a:prstGeom>
          <a:solidFill>
            <a:srgbClr val="eeeeee"/>
          </a:solidFill>
          <a:ln>
            <a:solidFill>
              <a:srgbClr val="000000"/>
            </a:solidFill>
          </a:ln>
        </p:spPr>
        <p:txBody>
          <a:bodyPr lIns="90000" rIns="90000" tIns="45000" bIns="45000"/>
          <a:p>
            <a:pPr algn="ctr"/>
            <a:r>
              <a:rPr b="1" lang="fr-FR" sz="1800" spc="-1" strike="noStrike">
                <a:solidFill>
                  <a:srgbClr val="000000"/>
                </a:solidFill>
                <a:uFill>
                  <a:solidFill>
                    <a:srgbClr val="ffffff"/>
                  </a:solidFill>
                </a:uFill>
                <a:latin typeface="Arial"/>
              </a:rPr>
              <a:t>PROJET EDUCATIF DE L'ECOLE NOTRE DAME</a:t>
            </a:r>
            <a:endParaRPr b="0" lang="fr-FR" sz="1800" spc="-1" strike="noStrike">
              <a:solidFill>
                <a:srgbClr val="000000"/>
              </a:solidFill>
              <a:uFill>
                <a:solidFill>
                  <a:srgbClr val="ffffff"/>
                </a:solidFill>
              </a:uFill>
              <a:latin typeface="Arial"/>
            </a:endParaRPr>
          </a:p>
          <a:p>
            <a:pPr algn="ctr"/>
            <a:r>
              <a:rPr b="1" lang="fr-FR" sz="1800" spc="-1" strike="noStrike">
                <a:solidFill>
                  <a:srgbClr val="000000"/>
                </a:solidFill>
                <a:uFill>
                  <a:solidFill>
                    <a:srgbClr val="ffffff"/>
                  </a:solidFill>
                </a:uFill>
                <a:latin typeface="Arial"/>
              </a:rPr>
              <a:t> </a:t>
            </a:r>
            <a:r>
              <a:rPr b="1" lang="fr-FR" sz="1800" spc="-1" strike="noStrike">
                <a:solidFill>
                  <a:srgbClr val="000000"/>
                </a:solidFill>
                <a:uFill>
                  <a:solidFill>
                    <a:srgbClr val="ffffff"/>
                  </a:solidFill>
                </a:uFill>
                <a:latin typeface="Arial"/>
              </a:rPr>
              <a:t>RUE D'ARRAS – RUE DU GRIFFON – SAINT-OMER</a:t>
            </a:r>
            <a:endParaRPr b="0" lang="fr-FR" sz="1800" spc="-1" strike="noStrike">
              <a:solidFill>
                <a:srgbClr val="000000"/>
              </a:solidFill>
              <a:uFill>
                <a:solidFill>
                  <a:srgbClr val="ffffff"/>
                </a:solidFill>
              </a:uFill>
              <a:latin typeface="Arial"/>
            </a:endParaRPr>
          </a:p>
        </p:txBody>
      </p:sp>
      <p:sp>
        <p:nvSpPr>
          <p:cNvPr id="39" name="CustomShape 2"/>
          <p:cNvSpPr/>
          <p:nvPr/>
        </p:nvSpPr>
        <p:spPr>
          <a:xfrm>
            <a:off x="546120" y="2942640"/>
            <a:ext cx="9576000" cy="4257360"/>
          </a:xfrm>
          <a:prstGeom prst="rect">
            <a:avLst/>
          </a:prstGeom>
          <a:noFill/>
          <a:ln>
            <a:solidFill>
              <a:srgbClr val="000000"/>
            </a:solidFill>
          </a:ln>
        </p:spPr>
        <p:style>
          <a:lnRef idx="0"/>
          <a:fillRef idx="0"/>
          <a:effectRef idx="0"/>
          <a:fontRef idx="minor"/>
        </p:style>
      </p:sp>
      <p:sp>
        <p:nvSpPr>
          <p:cNvPr id="40" name="TextShape 3"/>
          <p:cNvSpPr txBox="1"/>
          <p:nvPr/>
        </p:nvSpPr>
        <p:spPr>
          <a:xfrm>
            <a:off x="792000" y="3122640"/>
            <a:ext cx="2808000" cy="431640"/>
          </a:xfrm>
          <a:prstGeom prst="rect">
            <a:avLst/>
          </a:prstGeom>
          <a:noFill/>
          <a:ln>
            <a:noFill/>
          </a:ln>
        </p:spPr>
        <p:txBody>
          <a:bodyPr lIns="90000" rIns="90000" tIns="45000" bIns="45000"/>
          <a:p>
            <a:r>
              <a:rPr b="1" lang="fr-FR" sz="1200" spc="-1" strike="noStrike" u="sng">
                <a:solidFill>
                  <a:srgbClr val="000000"/>
                </a:solidFill>
                <a:uFill>
                  <a:solidFill>
                    <a:srgbClr val="ffffff"/>
                  </a:solidFill>
                </a:uFill>
                <a:latin typeface="Arial"/>
              </a:rPr>
              <a:t>L'ACQUISITION DES SAVOIRS</a:t>
            </a:r>
            <a:endParaRPr b="0" lang="fr-FR" sz="1200" spc="-1" strike="noStrike">
              <a:solidFill>
                <a:srgbClr val="000000"/>
              </a:solidFill>
              <a:uFill>
                <a:solidFill>
                  <a:srgbClr val="ffffff"/>
                </a:solidFill>
              </a:uFill>
              <a:latin typeface="Arial"/>
            </a:endParaRPr>
          </a:p>
        </p:txBody>
      </p:sp>
      <p:sp>
        <p:nvSpPr>
          <p:cNvPr id="41" name="TextShape 4"/>
          <p:cNvSpPr txBox="1"/>
          <p:nvPr/>
        </p:nvSpPr>
        <p:spPr>
          <a:xfrm>
            <a:off x="612000" y="3626640"/>
            <a:ext cx="1152000" cy="401400"/>
          </a:xfrm>
          <a:prstGeom prst="rect">
            <a:avLst/>
          </a:prstGeom>
          <a:noFill/>
          <a:ln>
            <a:noFill/>
          </a:ln>
        </p:spPr>
        <p:txBody>
          <a:bodyPr lIns="90000" rIns="90000" tIns="45000" bIns="45000"/>
          <a:p>
            <a:pPr algn="ctr">
              <a:lnSpc>
                <a:spcPct val="100000"/>
              </a:lnSpc>
              <a:spcBef>
                <a:spcPts val="283"/>
              </a:spcBef>
              <a:spcAft>
                <a:spcPts val="283"/>
              </a:spcAft>
            </a:pPr>
            <a:r>
              <a:rPr b="1" lang="fr-FR" sz="1100" spc="-1" strike="noStrike">
                <a:solidFill>
                  <a:srgbClr val="000000"/>
                </a:solidFill>
                <a:uFill>
                  <a:solidFill>
                    <a:srgbClr val="ffffff"/>
                  </a:solidFill>
                </a:uFill>
                <a:latin typeface="Arial"/>
                <a:ea typeface="Microsoft YaHei"/>
              </a:rPr>
              <a:t>Les matières : </a:t>
            </a:r>
            <a:endParaRPr b="0" lang="fr-FR" sz="1100" spc="-1" strike="noStrike">
              <a:solidFill>
                <a:srgbClr val="000000"/>
              </a:solidFill>
              <a:uFill>
                <a:solidFill>
                  <a:srgbClr val="ffffff"/>
                </a:solidFill>
              </a:uFill>
              <a:latin typeface="Arial"/>
            </a:endParaRPr>
          </a:p>
        </p:txBody>
      </p:sp>
      <p:sp>
        <p:nvSpPr>
          <p:cNvPr id="42" name="TextShape 5"/>
          <p:cNvSpPr txBox="1"/>
          <p:nvPr/>
        </p:nvSpPr>
        <p:spPr>
          <a:xfrm>
            <a:off x="1692000" y="3626640"/>
            <a:ext cx="3348000" cy="612000"/>
          </a:xfrm>
          <a:prstGeom prst="rect">
            <a:avLst/>
          </a:prstGeom>
          <a:noFill/>
          <a:ln>
            <a:noFill/>
          </a:ln>
        </p:spPr>
        <p:txBody>
          <a:bodyPr lIns="90000" rIns="90000" tIns="45000" bIns="45000"/>
          <a:p>
            <a:r>
              <a:rPr b="0" lang="fr-FR" sz="1100" spc="-1" strike="noStrike">
                <a:solidFill>
                  <a:srgbClr val="000000"/>
                </a:solidFill>
                <a:uFill>
                  <a:solidFill>
                    <a:srgbClr val="ffffff"/>
                  </a:solidFill>
                </a:uFill>
                <a:latin typeface="Arial"/>
              </a:rPr>
              <a:t>Approfondir les connaissances et donner du sens aux apprentissages</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Apprendre à s'évaluer positivement.</a:t>
            </a:r>
            <a:endParaRPr b="0" lang="fr-FR" sz="1100" spc="-1" strike="noStrike">
              <a:solidFill>
                <a:srgbClr val="000000"/>
              </a:solidFill>
              <a:uFill>
                <a:solidFill>
                  <a:srgbClr val="ffffff"/>
                </a:solidFill>
              </a:uFill>
              <a:latin typeface="Arial"/>
            </a:endParaRPr>
          </a:p>
        </p:txBody>
      </p:sp>
      <p:sp>
        <p:nvSpPr>
          <p:cNvPr id="43" name="TextShape 6"/>
          <p:cNvSpPr txBox="1"/>
          <p:nvPr/>
        </p:nvSpPr>
        <p:spPr>
          <a:xfrm>
            <a:off x="5580000" y="3662640"/>
            <a:ext cx="792000" cy="684000"/>
          </a:xfrm>
          <a:prstGeom prst="rect">
            <a:avLst/>
          </a:prstGeom>
          <a:noFill/>
          <a:ln>
            <a:noFill/>
          </a:ln>
        </p:spPr>
        <p:txBody>
          <a:bodyPr lIns="90000" rIns="90000" tIns="45000" bIns="45000"/>
          <a:p>
            <a:r>
              <a:rPr b="1" lang="fr-FR" sz="1100" spc="-1" strike="noStrike">
                <a:solidFill>
                  <a:srgbClr val="000000"/>
                </a:solidFill>
                <a:uFill>
                  <a:solidFill>
                    <a:srgbClr val="ffffff"/>
                  </a:solidFill>
                </a:uFill>
                <a:latin typeface="Arial"/>
              </a:rPr>
              <a:t>L'esprit :</a:t>
            </a:r>
            <a:endParaRPr b="0" lang="fr-FR" sz="1100" spc="-1" strike="noStrike">
              <a:solidFill>
                <a:srgbClr val="000000"/>
              </a:solidFill>
              <a:uFill>
                <a:solidFill>
                  <a:srgbClr val="ffffff"/>
                </a:solidFill>
              </a:uFill>
              <a:latin typeface="Arial"/>
            </a:endParaRPr>
          </a:p>
        </p:txBody>
      </p:sp>
      <p:sp>
        <p:nvSpPr>
          <p:cNvPr id="44" name="TextShape 7"/>
          <p:cNvSpPr txBox="1"/>
          <p:nvPr/>
        </p:nvSpPr>
        <p:spPr>
          <a:xfrm>
            <a:off x="6804000" y="3698640"/>
            <a:ext cx="3348000" cy="875160"/>
          </a:xfrm>
          <a:prstGeom prst="rect">
            <a:avLst/>
          </a:prstGeom>
          <a:noFill/>
          <a:ln>
            <a:noFill/>
          </a:ln>
        </p:spPr>
        <p:txBody>
          <a:bodyPr lIns="90000" rIns="90000" tIns="45000" bIns="45000"/>
          <a:p>
            <a:pPr algn="just"/>
            <a:r>
              <a:rPr b="0" lang="fr-FR" sz="1100" spc="-1" strike="noStrike">
                <a:solidFill>
                  <a:srgbClr val="000000"/>
                </a:solidFill>
                <a:uFill>
                  <a:solidFill>
                    <a:srgbClr val="ffffff"/>
                  </a:solidFill>
                </a:uFill>
                <a:latin typeface="Arial"/>
              </a:rPr>
              <a:t>Donner et redonner confiance dans une ambiance</a:t>
            </a:r>
            <a:endParaRPr b="0" lang="fr-FR" sz="1100" spc="-1" strike="noStrike">
              <a:solidFill>
                <a:srgbClr val="000000"/>
              </a:solidFill>
              <a:uFill>
                <a:solidFill>
                  <a:srgbClr val="ffffff"/>
                </a:solidFill>
              </a:uFill>
              <a:latin typeface="Arial"/>
            </a:endParaRPr>
          </a:p>
          <a:p>
            <a:pPr algn="just"/>
            <a:r>
              <a:rPr b="0" lang="fr-FR" sz="1100" spc="-1" strike="noStrike">
                <a:solidFill>
                  <a:srgbClr val="000000"/>
                </a:solidFill>
                <a:uFill>
                  <a:solidFill>
                    <a:srgbClr val="ffffff"/>
                  </a:solidFill>
                </a:uFill>
                <a:latin typeface="Arial"/>
              </a:rPr>
              <a:t>de joie.</a:t>
            </a:r>
            <a:endParaRPr b="0" lang="fr-FR" sz="1100" spc="-1" strike="noStrike">
              <a:solidFill>
                <a:srgbClr val="000000"/>
              </a:solidFill>
              <a:uFill>
                <a:solidFill>
                  <a:srgbClr val="ffffff"/>
                </a:solidFill>
              </a:uFill>
              <a:latin typeface="Arial"/>
            </a:endParaRPr>
          </a:p>
          <a:p>
            <a:pPr algn="just"/>
            <a:r>
              <a:rPr b="0" lang="fr-FR" sz="1100" spc="-1" strike="noStrike">
                <a:solidFill>
                  <a:srgbClr val="000000"/>
                </a:solidFill>
                <a:uFill>
                  <a:solidFill>
                    <a:srgbClr val="ffffff"/>
                  </a:solidFill>
                </a:uFill>
                <a:latin typeface="Arial"/>
              </a:rPr>
              <a:t>Favoriser la spontanéité et la créativité en tenant</a:t>
            </a:r>
            <a:endParaRPr b="0" lang="fr-FR" sz="1100" spc="-1" strike="noStrike">
              <a:solidFill>
                <a:srgbClr val="000000"/>
              </a:solidFill>
              <a:uFill>
                <a:solidFill>
                  <a:srgbClr val="ffffff"/>
                </a:solidFill>
              </a:uFill>
              <a:latin typeface="Arial"/>
            </a:endParaRPr>
          </a:p>
          <a:p>
            <a:pPr algn="just"/>
            <a:r>
              <a:rPr b="0" lang="fr-FR" sz="1100" spc="-1" strike="noStrike">
                <a:solidFill>
                  <a:srgbClr val="000000"/>
                </a:solidFill>
                <a:uFill>
                  <a:solidFill>
                    <a:srgbClr val="ffffff"/>
                  </a:solidFill>
                </a:uFill>
                <a:latin typeface="Arial"/>
              </a:rPr>
              <a:t>compte des différences.</a:t>
            </a:r>
            <a:endParaRPr b="0" lang="fr-FR" sz="1100" spc="-1" strike="noStrike">
              <a:solidFill>
                <a:srgbClr val="000000"/>
              </a:solidFill>
              <a:uFill>
                <a:solidFill>
                  <a:srgbClr val="ffffff"/>
                </a:solidFill>
              </a:uFill>
              <a:latin typeface="Arial"/>
            </a:endParaRPr>
          </a:p>
          <a:p>
            <a:pPr algn="just"/>
            <a:r>
              <a:rPr b="0" lang="fr-FR" sz="1100" spc="-1" strike="noStrike">
                <a:solidFill>
                  <a:srgbClr val="000000"/>
                </a:solidFill>
                <a:uFill>
                  <a:solidFill>
                    <a:srgbClr val="ffffff"/>
                  </a:solidFill>
                </a:uFill>
                <a:latin typeface="Arial"/>
              </a:rPr>
              <a:t>Développer la coopération et l'initiative.</a:t>
            </a:r>
            <a:endParaRPr b="0" lang="fr-FR" sz="1100" spc="-1" strike="noStrike">
              <a:solidFill>
                <a:srgbClr val="000000"/>
              </a:solidFill>
              <a:uFill>
                <a:solidFill>
                  <a:srgbClr val="ffffff"/>
                </a:solidFill>
              </a:uFill>
              <a:latin typeface="Arial"/>
            </a:endParaRPr>
          </a:p>
        </p:txBody>
      </p:sp>
      <p:sp>
        <p:nvSpPr>
          <p:cNvPr id="45" name="TextShape 8"/>
          <p:cNvSpPr txBox="1"/>
          <p:nvPr/>
        </p:nvSpPr>
        <p:spPr>
          <a:xfrm>
            <a:off x="5508000" y="5138640"/>
            <a:ext cx="1296000" cy="245880"/>
          </a:xfrm>
          <a:prstGeom prst="rect">
            <a:avLst/>
          </a:prstGeom>
          <a:noFill/>
          <a:ln>
            <a:noFill/>
          </a:ln>
        </p:spPr>
        <p:txBody>
          <a:bodyPr lIns="90000" rIns="90000" tIns="45000" bIns="45000"/>
          <a:p>
            <a:r>
              <a:rPr b="1" lang="fr-FR" sz="1100" spc="-1" strike="noStrike">
                <a:solidFill>
                  <a:srgbClr val="000000"/>
                </a:solidFill>
                <a:uFill>
                  <a:solidFill>
                    <a:srgbClr val="ffffff"/>
                  </a:solidFill>
                </a:uFill>
                <a:latin typeface="Arial"/>
              </a:rPr>
              <a:t>Les exigences :</a:t>
            </a:r>
            <a:endParaRPr b="0" lang="fr-FR" sz="1100" spc="-1" strike="noStrike">
              <a:solidFill>
                <a:srgbClr val="000000"/>
              </a:solidFill>
              <a:uFill>
                <a:solidFill>
                  <a:srgbClr val="ffffff"/>
                </a:solidFill>
              </a:uFill>
              <a:latin typeface="Arial"/>
            </a:endParaRPr>
          </a:p>
        </p:txBody>
      </p:sp>
      <p:sp>
        <p:nvSpPr>
          <p:cNvPr id="46" name="TextShape 9"/>
          <p:cNvSpPr txBox="1"/>
          <p:nvPr/>
        </p:nvSpPr>
        <p:spPr>
          <a:xfrm>
            <a:off x="6768000" y="5138640"/>
            <a:ext cx="3528000" cy="1189080"/>
          </a:xfrm>
          <a:prstGeom prst="rect">
            <a:avLst/>
          </a:prstGeom>
          <a:noFill/>
          <a:ln>
            <a:noFill/>
          </a:ln>
        </p:spPr>
        <p:txBody>
          <a:bodyPr lIns="90000" rIns="90000" tIns="45000" bIns="45000"/>
          <a:p>
            <a:r>
              <a:rPr b="0" lang="fr-FR" sz="1100" spc="-1" strike="noStrike">
                <a:solidFill>
                  <a:srgbClr val="000000"/>
                </a:solidFill>
                <a:uFill>
                  <a:solidFill>
                    <a:srgbClr val="ffffff"/>
                  </a:solidFill>
                </a:uFill>
                <a:latin typeface="Arial"/>
              </a:rPr>
              <a:t>Par le sens de l'effort.</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Par le sens des responsabilités.</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Par le sens de l'observation, de l'écoute.</a:t>
            </a:r>
            <a:br/>
            <a:r>
              <a:rPr b="0" lang="fr-FR" sz="1100" spc="-1" strike="noStrike">
                <a:solidFill>
                  <a:srgbClr val="000000"/>
                </a:solidFill>
                <a:uFill>
                  <a:solidFill>
                    <a:srgbClr val="ffffff"/>
                  </a:solidFill>
                </a:uFill>
                <a:latin typeface="Arial"/>
              </a:rPr>
              <a:t>Par l'envie donnée de découvrir et d'acquérir.</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Par la capacité d'initiative.</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Par le respect de tous , de la politesse au quotidien.</a:t>
            </a:r>
            <a:endParaRPr b="0" lang="fr-FR" sz="1100" spc="-1" strike="noStrike">
              <a:solidFill>
                <a:srgbClr val="000000"/>
              </a:solidFill>
              <a:uFill>
                <a:solidFill>
                  <a:srgbClr val="ffffff"/>
                </a:solidFill>
              </a:uFill>
              <a:latin typeface="Arial"/>
            </a:endParaRPr>
          </a:p>
        </p:txBody>
      </p:sp>
      <p:sp>
        <p:nvSpPr>
          <p:cNvPr id="47" name="TextShape 10"/>
          <p:cNvSpPr txBox="1"/>
          <p:nvPr/>
        </p:nvSpPr>
        <p:spPr>
          <a:xfrm>
            <a:off x="627840" y="4814640"/>
            <a:ext cx="1136160" cy="792000"/>
          </a:xfrm>
          <a:prstGeom prst="rect">
            <a:avLst/>
          </a:prstGeom>
          <a:noFill/>
          <a:ln>
            <a:noFill/>
          </a:ln>
        </p:spPr>
        <p:txBody>
          <a:bodyPr lIns="90000" rIns="90000" tIns="45000" bIns="45000"/>
          <a:p>
            <a:r>
              <a:rPr b="1" lang="fr-FR" sz="1100" spc="-1" strike="noStrike">
                <a:solidFill>
                  <a:srgbClr val="000000"/>
                </a:solidFill>
                <a:uFill>
                  <a:solidFill>
                    <a:srgbClr val="ffffff"/>
                  </a:solidFill>
                </a:uFill>
                <a:latin typeface="Arial"/>
              </a:rPr>
              <a:t>Les moyens :</a:t>
            </a:r>
            <a:endParaRPr b="0" lang="fr-FR" sz="1100" spc="-1" strike="noStrike">
              <a:solidFill>
                <a:srgbClr val="000000"/>
              </a:solidFill>
              <a:uFill>
                <a:solidFill>
                  <a:srgbClr val="ffffff"/>
                </a:solidFill>
              </a:uFill>
              <a:latin typeface="Arial"/>
            </a:endParaRPr>
          </a:p>
        </p:txBody>
      </p:sp>
      <p:sp>
        <p:nvSpPr>
          <p:cNvPr id="48" name="TextShape 11"/>
          <p:cNvSpPr txBox="1"/>
          <p:nvPr/>
        </p:nvSpPr>
        <p:spPr>
          <a:xfrm>
            <a:off x="1692000" y="4800600"/>
            <a:ext cx="3564000" cy="1346040"/>
          </a:xfrm>
          <a:prstGeom prst="rect">
            <a:avLst/>
          </a:prstGeom>
          <a:noFill/>
          <a:ln>
            <a:noFill/>
          </a:ln>
        </p:spPr>
        <p:txBody>
          <a:bodyPr lIns="90000" rIns="90000" tIns="45000" bIns="45000"/>
          <a:p>
            <a:r>
              <a:rPr b="0" lang="fr-FR" sz="1100" spc="-1" strike="noStrike">
                <a:solidFill>
                  <a:srgbClr val="000000"/>
                </a:solidFill>
                <a:uFill>
                  <a:solidFill>
                    <a:srgbClr val="ffffff"/>
                  </a:solidFill>
                </a:uFill>
                <a:latin typeface="Arial"/>
              </a:rPr>
              <a:t>Le travail personnel.</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Le travail de groupe.</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Le décloisonnement avec la participation d'intervenants extérieurs.</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L'utilisation de matériel pédagogique innovant</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 </a:t>
            </a:r>
            <a:r>
              <a:rPr b="0" lang="fr-FR" sz="1100" spc="-1" strike="noStrike">
                <a:solidFill>
                  <a:srgbClr val="000000"/>
                </a:solidFill>
                <a:uFill>
                  <a:solidFill>
                    <a:srgbClr val="ffffff"/>
                  </a:solidFill>
                </a:uFill>
                <a:latin typeface="Arial"/>
              </a:rPr>
              <a:t>( TBI, Tablettes, jeux …)</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L'échange avec les familles</a:t>
            </a:r>
            <a:endParaRPr b="0" lang="fr-FR" sz="1100" spc="-1" strike="noStrike">
              <a:solidFill>
                <a:srgbClr val="000000"/>
              </a:solidFill>
              <a:uFill>
                <a:solidFill>
                  <a:srgbClr val="ffffff"/>
                </a:solidFill>
              </a:uFill>
              <a:latin typeface="Arial"/>
            </a:endParaRPr>
          </a:p>
          <a:p>
            <a:r>
              <a:rPr b="0" lang="fr-FR" sz="1100" spc="-1" strike="noStrike">
                <a:solidFill>
                  <a:srgbClr val="000000"/>
                </a:solidFill>
                <a:uFill>
                  <a:solidFill>
                    <a:srgbClr val="ffffff"/>
                  </a:solidFill>
                </a:uFill>
                <a:latin typeface="Arial"/>
              </a:rPr>
              <a:t>La mise en place de projets motivants</a:t>
            </a:r>
            <a:endParaRPr b="0" lang="fr-FR" sz="1100" spc="-1" strike="noStrike">
              <a:solidFill>
                <a:srgbClr val="000000"/>
              </a:solidFill>
              <a:uFill>
                <a:solidFill>
                  <a:srgbClr val="ffffff"/>
                </a:solidFill>
              </a:uFill>
              <a:latin typeface="Arial"/>
            </a:endParaRPr>
          </a:p>
        </p:txBody>
      </p:sp>
      <p:sp>
        <p:nvSpPr>
          <p:cNvPr id="49" name="TextShape 12"/>
          <p:cNvSpPr txBox="1"/>
          <p:nvPr/>
        </p:nvSpPr>
        <p:spPr>
          <a:xfrm>
            <a:off x="1044000" y="6480000"/>
            <a:ext cx="8568000" cy="576000"/>
          </a:xfrm>
          <a:prstGeom prst="rect">
            <a:avLst/>
          </a:prstGeom>
          <a:noFill/>
          <a:ln>
            <a:noFill/>
          </a:ln>
        </p:spPr>
        <p:txBody>
          <a:bodyPr lIns="90000" rIns="90000" tIns="45000" bIns="45000"/>
          <a:p>
            <a:pPr algn="ctr"/>
            <a:r>
              <a:rPr b="1" lang="fr-FR" sz="1600" spc="-1" strike="noStrike">
                <a:solidFill>
                  <a:srgbClr val="000000"/>
                </a:solidFill>
                <a:uFill>
                  <a:solidFill>
                    <a:srgbClr val="ffffff"/>
                  </a:solidFill>
                </a:uFill>
                <a:latin typeface="Arial"/>
              </a:rPr>
              <a:t> </a:t>
            </a:r>
            <a:r>
              <a:rPr b="1" lang="fr-FR" sz="1600" spc="-1" strike="noStrike">
                <a:solidFill>
                  <a:srgbClr val="000000"/>
                </a:solidFill>
                <a:uFill>
                  <a:solidFill>
                    <a:srgbClr val="ffffff"/>
                  </a:solidFill>
                </a:uFill>
                <a:latin typeface="Arial"/>
              </a:rPr>
              <a:t>TOUT CELA  N'EST POSSIBLE QUE SI L'ON EST FORME A LA LIBERTE.</a:t>
            </a:r>
            <a:endParaRPr b="0" lang="fr-FR" sz="1600" spc="-1" strike="noStrike">
              <a:solidFill>
                <a:srgbClr val="000000"/>
              </a:solidFill>
              <a:uFill>
                <a:solidFill>
                  <a:srgbClr val="ffffff"/>
                </a:solidFill>
              </a:uFill>
              <a:latin typeface="Arial"/>
            </a:endParaRPr>
          </a:p>
        </p:txBody>
      </p:sp>
      <p:sp>
        <p:nvSpPr>
          <p:cNvPr id="50" name="TextShape 13"/>
          <p:cNvSpPr txBox="1"/>
          <p:nvPr/>
        </p:nvSpPr>
        <p:spPr>
          <a:xfrm>
            <a:off x="504000" y="1840320"/>
            <a:ext cx="9576000" cy="889560"/>
          </a:xfrm>
          <a:prstGeom prst="rect">
            <a:avLst/>
          </a:prstGeom>
          <a:noFill/>
          <a:ln>
            <a:solidFill>
              <a:srgbClr val="000000"/>
            </a:solidFill>
          </a:ln>
        </p:spPr>
        <p:txBody>
          <a:bodyPr lIns="90000" rIns="90000" tIns="45000" bIns="45000"/>
          <a:p>
            <a:pPr algn="ctr"/>
            <a:r>
              <a:rPr b="1" lang="fr-FR" sz="1400" spc="-1" strike="noStrike">
                <a:solidFill>
                  <a:srgbClr val="000000"/>
                </a:solidFill>
                <a:uFill>
                  <a:solidFill>
                    <a:srgbClr val="ffffff"/>
                  </a:solidFill>
                </a:uFill>
                <a:latin typeface="Arial"/>
              </a:rPr>
              <a:t>Mettons-nous notre enfant à l'école, uniquement pour qu'il puisse s'instruire ? </a:t>
            </a:r>
            <a:endParaRPr b="0" lang="fr-FR" sz="1400" spc="-1" strike="noStrike">
              <a:solidFill>
                <a:srgbClr val="000000"/>
              </a:solidFill>
              <a:uFill>
                <a:solidFill>
                  <a:srgbClr val="ffffff"/>
                </a:solidFill>
              </a:uFill>
              <a:latin typeface="Arial"/>
            </a:endParaRPr>
          </a:p>
          <a:p>
            <a:pPr algn="ctr"/>
            <a:endParaRPr b="0" lang="fr-FR" sz="1400" spc="-1" strike="noStrike">
              <a:solidFill>
                <a:srgbClr val="000000"/>
              </a:solidFill>
              <a:uFill>
                <a:solidFill>
                  <a:srgbClr val="ffffff"/>
                </a:solidFill>
              </a:uFill>
              <a:latin typeface="Arial"/>
            </a:endParaRPr>
          </a:p>
          <a:p>
            <a:r>
              <a:rPr b="1" lang="fr-FR" sz="1400" spc="-1" strike="noStrike">
                <a:solidFill>
                  <a:srgbClr val="000000"/>
                </a:solidFill>
                <a:uFill>
                  <a:solidFill>
                    <a:srgbClr val="ffffff"/>
                  </a:solidFill>
                </a:uFill>
                <a:latin typeface="Arial"/>
              </a:rPr>
              <a:t>Notre souci à tous, communauté éducative, est de lier l'acquisition des savoirs à la formation de la liberté par l'ouverture et la proposition de la foi .</a:t>
            </a:r>
            <a:endParaRPr b="0" lang="fr-FR" sz="1400" spc="-1" strike="noStrike">
              <a:solidFill>
                <a:srgbClr val="000000"/>
              </a:solidFill>
              <a:uFill>
                <a:solidFill>
                  <a:srgbClr val="ffffff"/>
                </a:solidFill>
              </a:uFill>
              <a:latin typeface="Arial"/>
            </a:endParaRPr>
          </a:p>
        </p:txBody>
      </p:sp>
      <p:pic>
        <p:nvPicPr>
          <p:cNvPr id="51" name="" descr=""/>
          <p:cNvPicPr/>
          <p:nvPr/>
        </p:nvPicPr>
        <p:blipFill>
          <a:blip r:embed="rId1"/>
          <a:stretch/>
        </p:blipFill>
        <p:spPr>
          <a:xfrm rot="21579000">
            <a:off x="444600" y="169200"/>
            <a:ext cx="2250360" cy="1617480"/>
          </a:xfrm>
          <a:prstGeom prst="rect">
            <a:avLst/>
          </a:prstGeom>
          <a:ln>
            <a:noFill/>
          </a:ln>
        </p:spPr>
      </p:pic>
      <p:pic>
        <p:nvPicPr>
          <p:cNvPr id="52" name="" descr=""/>
          <p:cNvPicPr/>
          <p:nvPr/>
        </p:nvPicPr>
        <p:blipFill>
          <a:blip r:embed="rId2"/>
          <a:stretch/>
        </p:blipFill>
        <p:spPr>
          <a:xfrm>
            <a:off x="4500000" y="4097880"/>
            <a:ext cx="1620000" cy="97200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612000" y="396000"/>
            <a:ext cx="9360000" cy="4634640"/>
          </a:xfrm>
          <a:prstGeom prst="rect">
            <a:avLst/>
          </a:prstGeom>
          <a:noFill/>
          <a:ln>
            <a:solidFill>
              <a:srgbClr val="000000"/>
            </a:solidFill>
          </a:ln>
        </p:spPr>
        <p:style>
          <a:lnRef idx="0"/>
          <a:fillRef idx="0"/>
          <a:effectRef idx="0"/>
          <a:fontRef idx="minor"/>
        </p:style>
      </p:sp>
      <p:sp>
        <p:nvSpPr>
          <p:cNvPr id="54" name="TextShape 2"/>
          <p:cNvSpPr txBox="1"/>
          <p:nvPr/>
        </p:nvSpPr>
        <p:spPr>
          <a:xfrm>
            <a:off x="1188000" y="566640"/>
            <a:ext cx="2520000" cy="431640"/>
          </a:xfrm>
          <a:prstGeom prst="rect">
            <a:avLst/>
          </a:prstGeom>
          <a:noFill/>
          <a:ln>
            <a:noFill/>
          </a:ln>
        </p:spPr>
        <p:txBody>
          <a:bodyPr lIns="90000" rIns="90000" tIns="45000" bIns="45000"/>
          <a:p>
            <a:r>
              <a:rPr b="1" lang="fr-FR" sz="1200" spc="-1" strike="noStrike" u="sng">
                <a:solidFill>
                  <a:srgbClr val="000000"/>
                </a:solidFill>
                <a:uFill>
                  <a:solidFill>
                    <a:srgbClr val="ffffff"/>
                  </a:solidFill>
                </a:uFill>
                <a:latin typeface="Arial"/>
              </a:rPr>
              <a:t>LA FORMATION A LA LIBERTE</a:t>
            </a:r>
            <a:endParaRPr b="0" lang="fr-FR" sz="1200" spc="-1" strike="noStrike">
              <a:solidFill>
                <a:srgbClr val="000000"/>
              </a:solidFill>
              <a:uFill>
                <a:solidFill>
                  <a:srgbClr val="ffffff"/>
                </a:solidFill>
              </a:uFill>
              <a:latin typeface="Arial"/>
            </a:endParaRPr>
          </a:p>
        </p:txBody>
      </p:sp>
      <p:sp>
        <p:nvSpPr>
          <p:cNvPr id="55" name="TextShape 3"/>
          <p:cNvSpPr txBox="1"/>
          <p:nvPr/>
        </p:nvSpPr>
        <p:spPr>
          <a:xfrm>
            <a:off x="936000" y="962640"/>
            <a:ext cx="4536000" cy="1289520"/>
          </a:xfrm>
          <a:prstGeom prst="rect">
            <a:avLst/>
          </a:prstGeom>
          <a:noFill/>
          <a:ln>
            <a:noFill/>
          </a:ln>
        </p:spPr>
        <p:txBody>
          <a:bodyPr lIns="90000" rIns="90000" tIns="45000" bIns="45000"/>
          <a:p>
            <a:r>
              <a:rPr b="1" lang="fr-FR" sz="1200" spc="-1" strike="noStrike">
                <a:solidFill>
                  <a:srgbClr val="000000"/>
                </a:solidFill>
                <a:uFill>
                  <a:solidFill>
                    <a:srgbClr val="ffffff"/>
                  </a:solidFill>
                </a:uFill>
                <a:latin typeface="Arial"/>
              </a:rPr>
              <a:t>Agir et penser en connaissance de soi et des autres</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 devenir responsable</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 être capable de faire des choix</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 </a:t>
            </a:r>
            <a:r>
              <a:rPr b="0" lang="fr-FR" sz="1200" spc="-1" strike="noStrike">
                <a:solidFill>
                  <a:srgbClr val="000000"/>
                </a:solidFill>
                <a:uFill>
                  <a:solidFill>
                    <a:srgbClr val="ffffff"/>
                  </a:solidFill>
                </a:uFill>
                <a:latin typeface="Arial"/>
              </a:rPr>
              <a:t>-acquérir le sens de la disponibilité et de l'écoute</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 apprendre à vivre avec les autres,  les accepter </a:t>
            </a:r>
            <a:r>
              <a:rPr b="0" lang="fr-FR" sz="1200" spc="-1" strike="noStrike">
                <a:solidFill>
                  <a:srgbClr val="000000"/>
                </a:solidFill>
                <a:uFill>
                  <a:solidFill>
                    <a:srgbClr val="ffffff"/>
                  </a:solidFill>
                </a:uFill>
                <a:latin typeface="Arial"/>
              </a:rPr>
              <a:t>	</a:t>
            </a:r>
            <a:r>
              <a:rPr b="0" lang="fr-FR" sz="1200" spc="-1" strike="noStrike">
                <a:solidFill>
                  <a:srgbClr val="000000"/>
                </a:solidFill>
                <a:uFill>
                  <a:solidFill>
                    <a:srgbClr val="ffffff"/>
                  </a:solidFill>
                </a:uFill>
                <a:latin typeface="Arial"/>
              </a:rPr>
              <a:t>	</a:t>
            </a:r>
            <a:r>
              <a:rPr b="0" lang="fr-FR" sz="1200" spc="-1" strike="noStrike">
                <a:solidFill>
                  <a:srgbClr val="000000"/>
                </a:solidFill>
                <a:uFill>
                  <a:solidFill>
                    <a:srgbClr val="ffffff"/>
                  </a:solidFill>
                </a:uFill>
                <a:latin typeface="Arial"/>
              </a:rPr>
              <a:t>          différents, être tolérant.</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 respecter les autres</a:t>
            </a:r>
            <a:endParaRPr b="0" lang="fr-FR" sz="1200" spc="-1" strike="noStrike">
              <a:solidFill>
                <a:srgbClr val="000000"/>
              </a:solidFill>
              <a:uFill>
                <a:solidFill>
                  <a:srgbClr val="ffffff"/>
                </a:solidFill>
              </a:uFill>
              <a:latin typeface="Arial"/>
            </a:endParaRPr>
          </a:p>
        </p:txBody>
      </p:sp>
      <p:sp>
        <p:nvSpPr>
          <p:cNvPr id="56" name="TextShape 4"/>
          <p:cNvSpPr txBox="1"/>
          <p:nvPr/>
        </p:nvSpPr>
        <p:spPr>
          <a:xfrm>
            <a:off x="6660000" y="1034640"/>
            <a:ext cx="2124000" cy="606960"/>
          </a:xfrm>
          <a:prstGeom prst="rect">
            <a:avLst/>
          </a:prstGeom>
          <a:noFill/>
          <a:ln>
            <a:noFill/>
          </a:ln>
        </p:spPr>
        <p:txBody>
          <a:bodyPr lIns="90000" rIns="90000" tIns="45000" bIns="45000"/>
          <a:p>
            <a:r>
              <a:rPr b="1" lang="fr-FR" sz="1200" spc="-1" strike="noStrike">
                <a:solidFill>
                  <a:srgbClr val="000000"/>
                </a:solidFill>
                <a:uFill>
                  <a:solidFill>
                    <a:srgbClr val="ffffff"/>
                  </a:solidFill>
                </a:uFill>
                <a:latin typeface="Arial"/>
              </a:rPr>
              <a:t>Prendre conscience</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de ses droits.</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de ses devoirs.</a:t>
            </a:r>
            <a:endParaRPr b="0" lang="fr-FR" sz="1200" spc="-1" strike="noStrike">
              <a:solidFill>
                <a:srgbClr val="000000"/>
              </a:solidFill>
              <a:uFill>
                <a:solidFill>
                  <a:srgbClr val="ffffff"/>
                </a:solidFill>
              </a:uFill>
              <a:latin typeface="Arial"/>
            </a:endParaRPr>
          </a:p>
        </p:txBody>
      </p:sp>
      <p:sp>
        <p:nvSpPr>
          <p:cNvPr id="57" name="TextShape 5"/>
          <p:cNvSpPr txBox="1"/>
          <p:nvPr/>
        </p:nvSpPr>
        <p:spPr>
          <a:xfrm>
            <a:off x="1332000" y="2402640"/>
            <a:ext cx="8244000" cy="612000"/>
          </a:xfrm>
          <a:prstGeom prst="rect">
            <a:avLst/>
          </a:prstGeom>
          <a:noFill/>
          <a:ln>
            <a:noFill/>
          </a:ln>
        </p:spPr>
        <p:txBody>
          <a:bodyPr lIns="90000" rIns="90000" tIns="45000" bIns="45000"/>
          <a:p>
            <a:pPr algn="ctr"/>
            <a:r>
              <a:rPr b="1" lang="fr-FR" sz="1600" spc="-1" strike="noStrike">
                <a:solidFill>
                  <a:srgbClr val="000000"/>
                </a:solidFill>
                <a:uFill>
                  <a:solidFill>
                    <a:srgbClr val="ffffff"/>
                  </a:solidFill>
                </a:uFill>
                <a:latin typeface="Arial"/>
              </a:rPr>
              <a:t>C'EST DANS CETTE LIBERTE QUE CHACUN PARTAGERA NOTRE VISION CHRETIENNE </a:t>
            </a:r>
            <a:endParaRPr b="0" lang="fr-FR" sz="1600" spc="-1" strike="noStrike">
              <a:solidFill>
                <a:srgbClr val="000000"/>
              </a:solidFill>
              <a:uFill>
                <a:solidFill>
                  <a:srgbClr val="ffffff"/>
                </a:solidFill>
              </a:uFill>
              <a:latin typeface="Arial"/>
            </a:endParaRPr>
          </a:p>
        </p:txBody>
      </p:sp>
      <p:sp>
        <p:nvSpPr>
          <p:cNvPr id="58" name="TextShape 6"/>
          <p:cNvSpPr txBox="1"/>
          <p:nvPr/>
        </p:nvSpPr>
        <p:spPr>
          <a:xfrm>
            <a:off x="1224000" y="2942640"/>
            <a:ext cx="3132000" cy="395640"/>
          </a:xfrm>
          <a:prstGeom prst="rect">
            <a:avLst/>
          </a:prstGeom>
          <a:noFill/>
          <a:ln>
            <a:noFill/>
          </a:ln>
        </p:spPr>
        <p:txBody>
          <a:bodyPr lIns="90000" rIns="90000" tIns="45000" bIns="45000"/>
          <a:p>
            <a:r>
              <a:rPr b="1" lang="fr-FR" sz="1200" spc="-1" strike="noStrike" u="sng">
                <a:solidFill>
                  <a:srgbClr val="000000"/>
                </a:solidFill>
                <a:uFill>
                  <a:solidFill>
                    <a:srgbClr val="ffffff"/>
                  </a:solidFill>
                </a:uFill>
                <a:latin typeface="Arial"/>
              </a:rPr>
              <a:t>PROPOSITION DE LA FOI A L'ECOLE</a:t>
            </a:r>
            <a:endParaRPr b="0" lang="fr-FR" sz="1200" spc="-1" strike="noStrike">
              <a:solidFill>
                <a:srgbClr val="000000"/>
              </a:solidFill>
              <a:uFill>
                <a:solidFill>
                  <a:srgbClr val="ffffff"/>
                </a:solidFill>
              </a:uFill>
              <a:latin typeface="Arial"/>
            </a:endParaRPr>
          </a:p>
        </p:txBody>
      </p:sp>
      <p:sp>
        <p:nvSpPr>
          <p:cNvPr id="59" name="TextShape 7"/>
          <p:cNvSpPr txBox="1"/>
          <p:nvPr/>
        </p:nvSpPr>
        <p:spPr>
          <a:xfrm>
            <a:off x="720000" y="3384000"/>
            <a:ext cx="3564000" cy="602280"/>
          </a:xfrm>
          <a:prstGeom prst="rect">
            <a:avLst/>
          </a:prstGeom>
          <a:noFill/>
          <a:ln>
            <a:noFill/>
          </a:ln>
        </p:spPr>
        <p:txBody>
          <a:bodyPr lIns="90000" rIns="90000" tIns="45000" bIns="45000"/>
          <a:p>
            <a:r>
              <a:rPr b="0" lang="fr-FR" sz="1200" spc="-1" strike="noStrike">
                <a:solidFill>
                  <a:srgbClr val="000000"/>
                </a:solidFill>
                <a:uFill>
                  <a:solidFill>
                    <a:srgbClr val="ffffff"/>
                  </a:solidFill>
                </a:uFill>
                <a:latin typeface="Arial"/>
              </a:rPr>
              <a:t>Où la rencontre du Christ est partagée par tous.</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Où la foi s'exprime et se célèbre.</a:t>
            </a:r>
            <a:endParaRPr b="0" lang="fr-FR" sz="1200" spc="-1" strike="noStrike">
              <a:solidFill>
                <a:srgbClr val="000000"/>
              </a:solidFill>
              <a:uFill>
                <a:solidFill>
                  <a:srgbClr val="ffffff"/>
                </a:solidFill>
              </a:uFill>
              <a:latin typeface="Arial"/>
            </a:endParaRPr>
          </a:p>
        </p:txBody>
      </p:sp>
      <p:sp>
        <p:nvSpPr>
          <p:cNvPr id="60" name="TextShape 8"/>
          <p:cNvSpPr txBox="1"/>
          <p:nvPr/>
        </p:nvSpPr>
        <p:spPr>
          <a:xfrm>
            <a:off x="5004000" y="3384000"/>
            <a:ext cx="4788000" cy="1296000"/>
          </a:xfrm>
          <a:prstGeom prst="rect">
            <a:avLst/>
          </a:prstGeom>
          <a:noFill/>
          <a:ln>
            <a:noFill/>
          </a:ln>
        </p:spPr>
        <p:txBody>
          <a:bodyPr lIns="90000" rIns="90000" tIns="45000" bIns="45000"/>
          <a:p>
            <a:r>
              <a:rPr b="0" lang="fr-FR" sz="1200" spc="-1" strike="noStrike">
                <a:solidFill>
                  <a:srgbClr val="000000"/>
                </a:solidFill>
                <a:uFill>
                  <a:solidFill>
                    <a:srgbClr val="ffffff"/>
                  </a:solidFill>
                </a:uFill>
                <a:latin typeface="Arial"/>
              </a:rPr>
              <a:t>Où la nécessaire collaboration à l’œuvre chrétienne est le fait de chacun, quel que soit le niveau de ses responsabilités :</a:t>
            </a:r>
            <a:endParaRPr b="0" lang="fr-FR" sz="1200" spc="-1" strike="noStrike">
              <a:solidFill>
                <a:srgbClr val="000000"/>
              </a:solidFill>
              <a:uFill>
                <a:solidFill>
                  <a:srgbClr val="ffffff"/>
                </a:solidFill>
              </a:uFill>
              <a:latin typeface="Arial"/>
            </a:endParaRPr>
          </a:p>
          <a:p>
            <a:r>
              <a:rPr b="0" lang="fr-FR" sz="1200" spc="-1" strike="noStrike">
                <a:solidFill>
                  <a:srgbClr val="000000"/>
                </a:solidFill>
                <a:uFill>
                  <a:solidFill>
                    <a:srgbClr val="ffffff"/>
                  </a:solidFill>
                </a:uFill>
                <a:latin typeface="Arial"/>
              </a:rPr>
              <a:t>parents, éducateurs, enfants qui forment notre communauté éducative, cellule de l'église.</a:t>
            </a:r>
            <a:endParaRPr b="0" lang="fr-FR" sz="1200" spc="-1" strike="noStrike">
              <a:solidFill>
                <a:srgbClr val="000000"/>
              </a:solidFill>
              <a:uFill>
                <a:solidFill>
                  <a:srgbClr val="ffffff"/>
                </a:solidFill>
              </a:uFill>
              <a:latin typeface="Arial"/>
            </a:endParaRPr>
          </a:p>
        </p:txBody>
      </p:sp>
      <p:sp>
        <p:nvSpPr>
          <p:cNvPr id="61" name="TextShape 9"/>
          <p:cNvSpPr txBox="1"/>
          <p:nvPr/>
        </p:nvSpPr>
        <p:spPr>
          <a:xfrm>
            <a:off x="1692000" y="4390560"/>
            <a:ext cx="6948000" cy="993240"/>
          </a:xfrm>
          <a:prstGeom prst="rect">
            <a:avLst/>
          </a:prstGeom>
          <a:noFill/>
          <a:ln>
            <a:noFill/>
          </a:ln>
        </p:spPr>
        <p:txBody>
          <a:bodyPr lIns="90000" rIns="90000" tIns="45000" bIns="45000"/>
          <a:p>
            <a:r>
              <a:rPr b="1" lang="fr-FR" sz="1600" spc="-1" strike="noStrike">
                <a:solidFill>
                  <a:srgbClr val="000000"/>
                </a:solidFill>
                <a:uFill>
                  <a:solidFill>
                    <a:srgbClr val="ffffff"/>
                  </a:solidFill>
                </a:uFill>
                <a:latin typeface="Arial"/>
              </a:rPr>
              <a:t>CONSTRUIRE AUJOURD'HUI L'ECOLE POUR L'HOMME DE DEMAIN.</a:t>
            </a:r>
            <a:endParaRPr b="0" lang="fr-FR" sz="1600" spc="-1" strike="noStrike">
              <a:solidFill>
                <a:srgbClr val="000000"/>
              </a:solidFill>
              <a:uFill>
                <a:solidFill>
                  <a:srgbClr val="ffffff"/>
                </a:solidFill>
              </a:uFill>
              <a:latin typeface="Arial"/>
            </a:endParaRPr>
          </a:p>
          <a:p>
            <a:pPr algn="ctr"/>
            <a:r>
              <a:rPr b="1" lang="fr-FR" sz="1600" spc="-1" strike="noStrike">
                <a:solidFill>
                  <a:srgbClr val="000000"/>
                </a:solidFill>
                <a:uFill>
                  <a:solidFill>
                    <a:srgbClr val="ffffff"/>
                  </a:solidFill>
                </a:uFill>
                <a:latin typeface="Arial"/>
              </a:rPr>
              <a:t>«  Lève-toi et marche. » ( Mc 2,11)</a:t>
            </a:r>
            <a:endParaRPr b="0" lang="fr-FR" sz="1600" spc="-1" strike="noStrike">
              <a:solidFill>
                <a:srgbClr val="000000"/>
              </a:solidFill>
              <a:uFill>
                <a:solidFill>
                  <a:srgbClr val="ffffff"/>
                </a:solidFill>
              </a:uFill>
              <a:latin typeface="Arial"/>
            </a:endParaRPr>
          </a:p>
          <a:p>
            <a:endParaRPr b="0" lang="fr-FR" sz="1600" spc="-1" strike="noStrike">
              <a:solidFill>
                <a:srgbClr val="000000"/>
              </a:solidFill>
              <a:uFill>
                <a:solidFill>
                  <a:srgbClr val="ffffff"/>
                </a:solidFill>
              </a:uFill>
              <a:latin typeface="Arial"/>
            </a:endParaRPr>
          </a:p>
          <a:p>
            <a:endParaRPr b="0" lang="fr-FR" sz="1600" spc="-1" strike="noStrike">
              <a:solidFill>
                <a:srgbClr val="000000"/>
              </a:solidFill>
              <a:uFill>
                <a:solidFill>
                  <a:srgbClr val="ffffff"/>
                </a:solidFill>
              </a:uFill>
              <a:latin typeface="Arial"/>
            </a:endParaRPr>
          </a:p>
        </p:txBody>
      </p:sp>
      <p:sp>
        <p:nvSpPr>
          <p:cNvPr id="62" name="TextShape 10"/>
          <p:cNvSpPr txBox="1"/>
          <p:nvPr/>
        </p:nvSpPr>
        <p:spPr>
          <a:xfrm>
            <a:off x="622800" y="5159160"/>
            <a:ext cx="9360000" cy="2016000"/>
          </a:xfrm>
          <a:prstGeom prst="rect">
            <a:avLst/>
          </a:prstGeom>
          <a:noFill/>
          <a:ln>
            <a:solidFill>
              <a:srgbClr val="000000"/>
            </a:solidFill>
          </a:ln>
        </p:spPr>
        <p:txBody>
          <a:bodyPr lIns="90000" rIns="90000" tIns="45000" bIns="45000"/>
          <a:p>
            <a:pPr algn="just"/>
            <a:r>
              <a:rPr b="1" lang="fr-FR" sz="1100" spc="-1" strike="noStrike">
                <a:solidFill>
                  <a:srgbClr val="000000"/>
                </a:solidFill>
                <a:uFill>
                  <a:solidFill>
                    <a:srgbClr val="ffffff"/>
                  </a:solidFill>
                </a:uFill>
                <a:latin typeface="Arial"/>
              </a:rPr>
              <a:t>«   Notre établissement est ouvert à tous, conformément à la volonté de l’Église catholique de mettre à la disposition de tous, ses orientations éducatives.Ainsi, notre établissement, par sa contribution au service éducatif de la Nation, rend un service d'intérêt général. C'est pourquoi il est associé à l’État par contrat, dans le cadre de la loi Debré de 1959 et de la loi Rocard de 1984.</a:t>
            </a:r>
            <a:endParaRPr b="0" lang="fr-FR" sz="1100" spc="-1" strike="noStrike">
              <a:solidFill>
                <a:srgbClr val="000000"/>
              </a:solidFill>
              <a:uFill>
                <a:solidFill>
                  <a:srgbClr val="ffffff"/>
                </a:solidFill>
              </a:uFill>
              <a:latin typeface="Arial"/>
            </a:endParaRPr>
          </a:p>
          <a:p>
            <a:pPr algn="just"/>
            <a:endParaRPr b="0" lang="fr-FR" sz="1100" spc="-1" strike="noStrike">
              <a:solidFill>
                <a:srgbClr val="000000"/>
              </a:solidFill>
              <a:uFill>
                <a:solidFill>
                  <a:srgbClr val="ffffff"/>
                </a:solidFill>
              </a:uFill>
              <a:latin typeface="Arial"/>
            </a:endParaRPr>
          </a:p>
          <a:p>
            <a:pPr algn="just"/>
            <a:r>
              <a:rPr b="1" lang="fr-FR" sz="1100" spc="-1" strike="noStrike">
                <a:solidFill>
                  <a:srgbClr val="000000"/>
                </a:solidFill>
                <a:uFill>
                  <a:solidFill>
                    <a:srgbClr val="ffffff"/>
                  </a:solidFill>
                </a:uFill>
                <a:latin typeface="Arial"/>
              </a:rPr>
              <a:t>Ce projet, propre à notre établissement, fonde ses propositions éducatives sur la vision chrétienne de la personne humaine, partagée par tous les établissements catholiques. La dimension sociale de la personne implique que l'Ecole prépare chacun à la vie civique et à l'engagement. Le projet d'établissement  comprend notamment un parcours citoyen, permettant de découvrir et de vivre les valeurs de la République. La liberté, l'égalité et la fraternité ne peuvent se construire que dans un espace où chacun peut partager sa culture et exprimer ses convictions dans la connaissance et le respect de celles d'autrui.</a:t>
            </a:r>
            <a:endParaRPr b="0" lang="fr-FR" sz="1100" spc="-1" strike="noStrike">
              <a:solidFill>
                <a:srgbClr val="000000"/>
              </a:solidFill>
              <a:uFill>
                <a:solidFill>
                  <a:srgbClr val="ffffff"/>
                </a:solidFill>
              </a:uFill>
              <a:latin typeface="Arial"/>
            </a:endParaRPr>
          </a:p>
          <a:p>
            <a:pPr algn="just"/>
            <a:endParaRPr b="0" lang="fr-FR" sz="1100" spc="-1" strike="noStrike">
              <a:solidFill>
                <a:srgbClr val="000000"/>
              </a:solidFill>
              <a:uFill>
                <a:solidFill>
                  <a:srgbClr val="ffffff"/>
                </a:solidFill>
              </a:uFill>
              <a:latin typeface="Arial"/>
            </a:endParaRPr>
          </a:p>
          <a:p>
            <a:pPr algn="just"/>
            <a:r>
              <a:rPr b="1" lang="fr-FR" sz="1100" spc="-1" strike="noStrike">
                <a:solidFill>
                  <a:srgbClr val="000000"/>
                </a:solidFill>
                <a:uFill>
                  <a:solidFill>
                    <a:srgbClr val="ffffff"/>
                  </a:solidFill>
                </a:uFill>
                <a:latin typeface="Arial"/>
              </a:rPr>
              <a:t>La liberté de conscience et la liberté de religion, défendues par l'Eglise catholique, sont aussi garanties par le principe de la laïcité. Cela crée le cadre nécessaire aux échanges et au dialogue indispensables pour fonder un projet de société commun ».</a:t>
            </a:r>
            <a:endParaRPr b="0" lang="fr-FR" sz="1100" spc="-1" strike="noStrike">
              <a:solidFill>
                <a:srgbClr val="000000"/>
              </a:solidFill>
              <a:uFill>
                <a:solidFill>
                  <a:srgbClr val="ffffff"/>
                </a:solidFill>
              </a:uFill>
              <a:latin typeface="Arial"/>
            </a:endParaRPr>
          </a:p>
        </p:txBody>
      </p:sp>
      <p:pic>
        <p:nvPicPr>
          <p:cNvPr id="63" name="" descr=""/>
          <p:cNvPicPr/>
          <p:nvPr/>
        </p:nvPicPr>
        <p:blipFill>
          <a:blip r:embed="rId1"/>
          <a:stretch/>
        </p:blipFill>
        <p:spPr>
          <a:xfrm>
            <a:off x="5004000" y="893880"/>
            <a:ext cx="1440000" cy="1044000"/>
          </a:xfrm>
          <a:prstGeom prst="rect">
            <a:avLst/>
          </a:prstGeom>
          <a:ln>
            <a:noFill/>
          </a:ln>
        </p:spPr>
      </p:pic>
      <p:pic>
        <p:nvPicPr>
          <p:cNvPr id="64" name="" descr=""/>
          <p:cNvPicPr/>
          <p:nvPr/>
        </p:nvPicPr>
        <p:blipFill>
          <a:blip r:embed="rId2"/>
          <a:stretch/>
        </p:blipFill>
        <p:spPr>
          <a:xfrm>
            <a:off x="8629560" y="3953880"/>
            <a:ext cx="1270440" cy="102744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86</TotalTime>
  <Application>LibreOffice/5.3.7.2$Windows_X86_64 LibreOffice_project/6b8ed514a9f8b44d37a1b96673cbbdd077e24059</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2016-01-03T15:46:56Z</dcterms:created>
  <dc:creator/>
  <dc:description/>
  <dc:language>fr-FR</dc:language>
  <cp:lastModifiedBy/>
  <cp:lastPrinted>2016-08-29T16:03:46Z</cp:lastPrinted>
  <dcterms:modified xsi:type="dcterms:W3CDTF">2016-08-29T16:10:57Z</dcterms:modified>
  <cp:revision>11</cp:revision>
  <dc:subject/>
  <dc:title/>
</cp:coreProperties>
</file>