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906000" cy="6858000" type="A4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DE"/>
    <a:srgbClr val="EB690A"/>
    <a:srgbClr val="78A200"/>
    <a:srgbClr val="781E82"/>
    <a:srgbClr val="99CC00"/>
    <a:srgbClr val="C80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40" d="100"/>
          <a:sy n="140" d="100"/>
        </p:scale>
        <p:origin x="-1182" y="720"/>
      </p:cViewPr>
      <p:guideLst>
        <p:guide orient="horz" pos="2160"/>
        <p:guide pos="2077"/>
        <p:guide pos="42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5872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76BC59DA-488E-41AF-B520-B0EFE0525B2B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4" y="4715407"/>
            <a:ext cx="5438748" cy="4467470"/>
          </a:xfrm>
          <a:prstGeom prst="rect">
            <a:avLst/>
          </a:prstGeom>
        </p:spPr>
        <p:txBody>
          <a:bodyPr vert="horz" lIns="88221" tIns="44111" rIns="88221" bIns="4411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813"/>
            <a:ext cx="2945862" cy="495872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4" y="9430813"/>
            <a:ext cx="2945862" cy="495872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6CE58AA9-C419-44E4-8C88-0317FF2F19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92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58AA9-C419-44E4-8C88-0317FF2F19C5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FD20-ADEB-4F05-A02A-3B4AD58BD99F}" type="datetimeFigureOut">
              <a:rPr lang="fr-FR" smtClean="0"/>
              <a:pPr/>
              <a:t>20/12/2017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4B96-C6FC-478E-BF2C-1B64FDC3B5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LIOR_logo_Q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67710" y="6166502"/>
            <a:ext cx="1684896" cy="548646"/>
          </a:xfrm>
          <a:prstGeom prst="rect">
            <a:avLst/>
          </a:prstGeom>
        </p:spPr>
      </p:pic>
      <p:cxnSp>
        <p:nvCxnSpPr>
          <p:cNvPr id="31" name="Connecteur droit 30"/>
          <p:cNvCxnSpPr/>
          <p:nvPr/>
        </p:nvCxnSpPr>
        <p:spPr>
          <a:xfrm>
            <a:off x="3946915" y="6858000"/>
            <a:ext cx="34051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Elior_Baseline_D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314040" y="6242566"/>
            <a:ext cx="2071008" cy="356892"/>
          </a:xfrm>
          <a:prstGeom prst="rect">
            <a:avLst/>
          </a:prstGeom>
        </p:spPr>
      </p:pic>
      <p:pic>
        <p:nvPicPr>
          <p:cNvPr id="40" name="Image 39" descr="Camelia_20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314040" y="1"/>
            <a:ext cx="2636670" cy="4071942"/>
          </a:xfrm>
          <a:prstGeom prst="rect">
            <a:avLst/>
          </a:prstGeom>
        </p:spPr>
      </p:pic>
      <p:sp>
        <p:nvSpPr>
          <p:cNvPr id="41" name="ZoneTexte 40"/>
          <p:cNvSpPr txBox="1"/>
          <p:nvPr/>
        </p:nvSpPr>
        <p:spPr>
          <a:xfrm>
            <a:off x="3574365" y="5272066"/>
            <a:ext cx="2569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>
                <a:latin typeface="Elior" pitchFamily="2" charset="0"/>
              </a:rPr>
              <a:t>Elior</a:t>
            </a:r>
            <a:r>
              <a:rPr lang="fr-FR" sz="1000" dirty="0" smtClean="0">
                <a:latin typeface="Elior" pitchFamily="2" charset="0"/>
              </a:rPr>
              <a:t> Restauration Enseignement</a:t>
            </a:r>
          </a:p>
          <a:p>
            <a:endParaRPr lang="fr-FR" sz="1000" dirty="0" smtClean="0">
              <a:latin typeface="Elior Light" pitchFamily="2" charset="0"/>
            </a:endParaRPr>
          </a:p>
          <a:p>
            <a:r>
              <a:rPr lang="fr-FR" sz="1000" dirty="0" smtClean="0">
                <a:latin typeface="Elior" pitchFamily="2" charset="0"/>
              </a:rPr>
              <a:t>www. elior.com -      </a:t>
            </a:r>
            <a:r>
              <a:rPr lang="fr-FR" sz="1000" dirty="0" err="1" smtClean="0">
                <a:latin typeface="Elior" pitchFamily="2" charset="0"/>
              </a:rPr>
              <a:t>Elior_France</a:t>
            </a:r>
            <a:endParaRPr lang="fr-FR" sz="1000" dirty="0" smtClean="0">
              <a:latin typeface="Elior" pitchFamily="2" charset="0"/>
            </a:endParaRPr>
          </a:p>
          <a:p>
            <a:endParaRPr lang="fr-FR" sz="1000" dirty="0" smtClean="0">
              <a:latin typeface="Elior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 rot="16200000">
            <a:off x="3699838" y="2681922"/>
            <a:ext cx="55639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latin typeface="Elior Light" pitchFamily="2" charset="0"/>
              </a:rPr>
              <a:t>ELRES – SAS au capital de 1 324 944€ – RCS Paris B662 025 196 – Crédits photos : Elior, </a:t>
            </a:r>
            <a:r>
              <a:rPr lang="fr-FR" sz="700" dirty="0" err="1" smtClean="0">
                <a:latin typeface="Elior Light" pitchFamily="2" charset="0"/>
              </a:rPr>
              <a:t>Fotolia</a:t>
            </a:r>
            <a:r>
              <a:rPr lang="fr-FR" sz="700" dirty="0" smtClean="0">
                <a:latin typeface="Elior Light" pitchFamily="2" charset="0"/>
              </a:rPr>
              <a:t>, La Petite </a:t>
            </a:r>
            <a:r>
              <a:rPr lang="fr-FR" sz="700" dirty="0" err="1" smtClean="0">
                <a:latin typeface="Elior Light" pitchFamily="2" charset="0"/>
              </a:rPr>
              <a:t>ProductionI</a:t>
            </a:r>
            <a:endParaRPr lang="fr-FR" sz="700" dirty="0">
              <a:solidFill>
                <a:srgbClr val="FF0000"/>
              </a:solidFill>
              <a:latin typeface="Elior Light" pitchFamily="2" charset="0"/>
            </a:endParaRPr>
          </a:p>
        </p:txBody>
      </p:sp>
      <p:pic>
        <p:nvPicPr>
          <p:cNvPr id="7169" name="Picture 1" descr="\\si-nas-fi4\Echange\MARKETING ENSEIGNEMENT &amp; SANTE\ANIMATIONS\ANIMATIONS 2015-2016\ENSEIGNEMENT\2. DEVELOPPEMENT DURABLE\LES PRODUITS LOCAUX\Visuels\bor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298559" cy="6858000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128464" y="2636912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Elior" pitchFamily="2" charset="0"/>
              </a:rPr>
              <a:t>Ce mois-ci, sera mis à l’honneur les carottes de Tilques 5kms, pommes de </a:t>
            </a:r>
            <a:r>
              <a:rPr lang="fr-FR" sz="1600" dirty="0">
                <a:latin typeface="Elior" pitchFamily="2" charset="0"/>
              </a:rPr>
              <a:t>F</a:t>
            </a:r>
            <a:r>
              <a:rPr lang="fr-FR" sz="1600" dirty="0" smtClean="0">
                <a:latin typeface="Elior" pitchFamily="2" charset="0"/>
              </a:rPr>
              <a:t>romelles 52kms, poireaux et céleri de Violaines  67 kms</a:t>
            </a:r>
            <a:endParaRPr lang="fr-FR" sz="1600" b="1" dirty="0">
              <a:latin typeface="Elior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60512" y="357301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Elior" pitchFamily="2" charset="0"/>
              </a:rPr>
              <a:t>65 KM</a:t>
            </a:r>
            <a:endParaRPr lang="fr-FR" sz="4800" dirty="0">
              <a:latin typeface="Elior" pitchFamily="2" charset="0"/>
            </a:endParaRPr>
          </a:p>
        </p:txBody>
      </p:sp>
      <p:pic>
        <p:nvPicPr>
          <p:cNvPr id="13" name="Image 12" descr="7863041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81192" y="0"/>
            <a:ext cx="3224808" cy="48378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70137" y="4293096"/>
            <a:ext cx="3235863" cy="1590638"/>
          </a:xfrm>
          <a:prstGeom prst="rect">
            <a:avLst/>
          </a:prstGeom>
          <a:solidFill>
            <a:srgbClr val="C800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80800" rtlCol="0" anchor="ctr"/>
          <a:lstStyle/>
          <a:p>
            <a:pPr algn="r"/>
            <a:r>
              <a:rPr lang="fr-FR" sz="2500" dirty="0" smtClean="0">
                <a:latin typeface="Elior Medium" pitchFamily="2" charset="0"/>
              </a:rPr>
              <a:t>Les menus </a:t>
            </a:r>
          </a:p>
          <a:p>
            <a:pPr algn="r"/>
            <a:r>
              <a:rPr lang="fr-FR" sz="1600" dirty="0" smtClean="0">
                <a:latin typeface="Elior Medium" pitchFamily="2" charset="0"/>
              </a:rPr>
              <a:t>Du </a:t>
            </a:r>
            <a:r>
              <a:rPr lang="fr-FR" sz="1600" dirty="0" smtClean="0">
                <a:latin typeface="Elior Medium" pitchFamily="2" charset="0"/>
              </a:rPr>
              <a:t>08 Janvier </a:t>
            </a:r>
            <a:r>
              <a:rPr lang="fr-FR" sz="1600" dirty="0" smtClean="0">
                <a:latin typeface="Elior Medium" pitchFamily="2" charset="0"/>
              </a:rPr>
              <a:t>AU </a:t>
            </a:r>
            <a:r>
              <a:rPr lang="fr-FR" sz="1600" dirty="0" smtClean="0">
                <a:latin typeface="Elior Medium" pitchFamily="2" charset="0"/>
              </a:rPr>
              <a:t>16 Février</a:t>
            </a:r>
            <a:r>
              <a:rPr lang="fr-FR" sz="1600" dirty="0" smtClean="0">
                <a:latin typeface="Elior Medium" pitchFamily="2" charset="0"/>
              </a:rPr>
              <a:t> 2018</a:t>
            </a:r>
            <a:endParaRPr lang="fr-FR" sz="1600" dirty="0" smtClean="0">
              <a:latin typeface="Elior Medium" pitchFamily="2" charset="0"/>
            </a:endParaRPr>
          </a:p>
          <a:p>
            <a:pPr algn="r"/>
            <a:endParaRPr lang="fr-FR" sz="1600" dirty="0" smtClean="0">
              <a:latin typeface="Elior Medium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656856" y="126876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 smtClean="0"/>
          </a:p>
          <a:p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328467"/>
              </p:ext>
            </p:extLst>
          </p:nvPr>
        </p:nvGraphicFramePr>
        <p:xfrm>
          <a:off x="128464" y="188640"/>
          <a:ext cx="3096344" cy="1518742"/>
        </p:xfrm>
        <a:graphic>
          <a:graphicData uri="http://schemas.openxmlformats.org/drawingml/2006/table">
            <a:tbl>
              <a:tblPr/>
              <a:tblGrid>
                <a:gridCol w="604027"/>
                <a:gridCol w="25403"/>
                <a:gridCol w="604027"/>
                <a:gridCol w="25403"/>
                <a:gridCol w="604027"/>
                <a:gridCol w="604027"/>
                <a:gridCol w="25403"/>
                <a:gridCol w="604027"/>
              </a:tblGrid>
              <a:tr h="1573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Lundi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2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Mardi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FFFFFF"/>
                          </a:solidFill>
                          <a:latin typeface="Elior Medium"/>
                        </a:rPr>
                        <a:t>Mercredi</a:t>
                      </a:r>
                      <a:endParaRPr lang="fr-FR" sz="700" b="1" i="0" u="none" strike="noStrike" dirty="0">
                        <a:solidFill>
                          <a:srgbClr val="FFFFFF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Jeudi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F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Vendredi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BAB"/>
                    </a:solidFill>
                  </a:tcPr>
                </a:tc>
              </a:tr>
              <a:tr h="88101"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Déjeuner du  </a:t>
                      </a:r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08</a:t>
                      </a:r>
                      <a:r>
                        <a:rPr lang="fr-FR" sz="600" b="0" i="0" u="none" strike="noStrike" baseline="0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 au 14 Janvier</a:t>
                      </a:r>
                      <a:endParaRPr lang="fr-FR" sz="600" b="0" i="0" u="none" strike="noStrike" dirty="0">
                        <a:solidFill>
                          <a:schemeClr val="tx1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3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Macédoine mayonnaise</a:t>
                      </a:r>
                      <a:endParaRPr lang="fr-FR" sz="600" b="0" i="0" u="none" strike="noStrike" kern="1200" dirty="0">
                        <a:solidFill>
                          <a:srgbClr val="000000"/>
                        </a:solidFill>
                        <a:latin typeface="Elio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Salade Hollandaise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Potage paysanne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 smtClean="0"/>
                        <a:t>Carottes râpées vinaigrette</a:t>
                      </a:r>
                      <a:r>
                        <a:rPr lang="fr-FR" sz="600" baseline="0" dirty="0" smtClean="0"/>
                        <a:t> maison</a:t>
                      </a:r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 smtClean="0"/>
                        <a:t>Pâté</a:t>
                      </a:r>
                      <a:r>
                        <a:rPr lang="fr-FR" sz="600" baseline="0" dirty="0" smtClean="0"/>
                        <a:t> de foie</a:t>
                      </a:r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7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Cordon bleu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Pates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Sauce tomate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Longe de porc aux herbes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Haricots beurre saveur du jardin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Blé aux lentilles et mais</a:t>
                      </a:r>
                    </a:p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 végétarien)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 smtClean="0"/>
                        <a:t>Boulette de bœuf sauce tomate </a:t>
                      </a:r>
                    </a:p>
                    <a:p>
                      <a:pPr algn="ctr"/>
                      <a:r>
                        <a:rPr lang="fr-FR" sz="600" dirty="0" smtClean="0"/>
                        <a:t>semoule</a:t>
                      </a:r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 smtClean="0"/>
                        <a:t>Filet de lieur sauce Nantua</a:t>
                      </a:r>
                    </a:p>
                    <a:p>
                      <a:pPr algn="ctr"/>
                      <a:r>
                        <a:rPr lang="fr-FR" sz="600" dirty="0" smtClean="0"/>
                        <a:t>Riz aux petits légumes</a:t>
                      </a:r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1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Gâteau au chocolat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GALETTE DES ROIS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Smoothie vanille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 smtClean="0"/>
                        <a:t>Mousse au chocolat</a:t>
                      </a:r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 smtClean="0"/>
                        <a:t>Cocktail de fruits</a:t>
                      </a:r>
                      <a:endParaRPr lang="fr-FR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19354"/>
              </p:ext>
            </p:extLst>
          </p:nvPr>
        </p:nvGraphicFramePr>
        <p:xfrm>
          <a:off x="128464" y="2348880"/>
          <a:ext cx="3096344" cy="1615487"/>
        </p:xfrm>
        <a:graphic>
          <a:graphicData uri="http://schemas.openxmlformats.org/drawingml/2006/table">
            <a:tbl>
              <a:tblPr/>
              <a:tblGrid>
                <a:gridCol w="604027"/>
                <a:gridCol w="25403"/>
                <a:gridCol w="604027"/>
                <a:gridCol w="25403"/>
                <a:gridCol w="604027"/>
                <a:gridCol w="604027"/>
                <a:gridCol w="25403"/>
                <a:gridCol w="604027"/>
              </a:tblGrid>
              <a:tr h="1573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Lundi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2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Mardi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FFFFFF"/>
                          </a:solidFill>
                          <a:latin typeface="Elior Medium"/>
                        </a:rPr>
                        <a:t>Mercredi</a:t>
                      </a:r>
                      <a:endParaRPr lang="fr-FR" sz="700" b="1" i="0" u="none" strike="noStrike" dirty="0">
                        <a:solidFill>
                          <a:srgbClr val="FFFFFF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Jeudi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F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Elior Medium"/>
                        </a:rPr>
                        <a:t>Vendredi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BAB"/>
                    </a:solidFill>
                  </a:tcPr>
                </a:tc>
              </a:tr>
              <a:tr h="88101"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Déjeuner</a:t>
                      </a:r>
                      <a:r>
                        <a:rPr lang="fr-FR" sz="600" b="0" i="0" u="none" strike="noStrike" baseline="0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 du </a:t>
                      </a:r>
                      <a:r>
                        <a:rPr lang="fr-FR" sz="600" b="0" i="0" u="none" strike="noStrike" baseline="0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15 au 21Janvier</a:t>
                      </a:r>
                      <a:endParaRPr lang="fr-FR" sz="600" b="0" i="0" u="none" strike="noStrike" dirty="0">
                        <a:solidFill>
                          <a:schemeClr val="tx1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3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Céleri Rémoulade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Crêpe au fromage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Potage Dubary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Carottes aux raisins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Betteraves à l’échalote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5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Spaghetti à la bolognaise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Sauté de dinde sauce pamplemousse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Semoule aux petits légumes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Palette de porc à</a:t>
                      </a:r>
                      <a:r>
                        <a:rPr lang="fr-FR" sz="600" b="0" i="0" u="none" strike="noStrike" kern="1200" baseline="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 la diable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baseline="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Petits pois</a:t>
                      </a:r>
                      <a:endParaRPr lang="fr-FR" sz="600" b="0" i="0" u="none" strike="noStrike" kern="1200" dirty="0">
                        <a:solidFill>
                          <a:srgbClr val="000000"/>
                        </a:solidFill>
                        <a:latin typeface="Elio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Haut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cuisse de poulet sauce USA</a:t>
                      </a:r>
                    </a:p>
                    <a:p>
                      <a:pPr algn="ctr" fontAlgn="b"/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Frites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Colin pané 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Epinard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à la crème et pomme persillées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4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Fruit de saison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Flan à la vanille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Cookies au chocolat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Compte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de fruits mélangés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Cake au citron maison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60481"/>
              </p:ext>
            </p:extLst>
          </p:nvPr>
        </p:nvGraphicFramePr>
        <p:xfrm>
          <a:off x="128464" y="4509120"/>
          <a:ext cx="3096344" cy="1524047"/>
        </p:xfrm>
        <a:graphic>
          <a:graphicData uri="http://schemas.openxmlformats.org/drawingml/2006/table">
            <a:tbl>
              <a:tblPr/>
              <a:tblGrid>
                <a:gridCol w="604027"/>
                <a:gridCol w="25403"/>
                <a:gridCol w="604027"/>
                <a:gridCol w="25403"/>
                <a:gridCol w="604027"/>
                <a:gridCol w="604027"/>
                <a:gridCol w="25403"/>
                <a:gridCol w="604027"/>
              </a:tblGrid>
              <a:tr h="1573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err="1" smtClean="0">
                          <a:solidFill>
                            <a:srgbClr val="FFFFFF"/>
                          </a:solidFill>
                          <a:latin typeface="Elior Medium"/>
                        </a:rPr>
                        <a:t>Lundix</a:t>
                      </a:r>
                      <a:endParaRPr lang="fr-FR" sz="700" b="1" i="0" u="none" strike="noStrike" dirty="0">
                        <a:solidFill>
                          <a:srgbClr val="FFFFFF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2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Elior Medium"/>
                        </a:rPr>
                        <a:t>Mardi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FFFFFF"/>
                          </a:solidFill>
                          <a:latin typeface="Elior Medium"/>
                        </a:rPr>
                        <a:t>Mercredi</a:t>
                      </a:r>
                      <a:endParaRPr lang="fr-FR" sz="700" b="1" i="0" u="none" strike="noStrike" dirty="0">
                        <a:solidFill>
                          <a:srgbClr val="FFFFFF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Jeudi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F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Elior Medium"/>
                        </a:rPr>
                        <a:t>Vendredi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BAB"/>
                    </a:solidFill>
                  </a:tcPr>
                </a:tc>
              </a:tr>
              <a:tr h="88101"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Déjeuner du </a:t>
                      </a:r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22</a:t>
                      </a:r>
                      <a:r>
                        <a:rPr lang="fr-FR" sz="600" b="0" i="0" u="none" strike="noStrike" baseline="0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 au 28 Janvier</a:t>
                      </a:r>
                      <a:endParaRPr lang="fr-FR" sz="600" b="0" i="0" u="none" strike="noStrike" dirty="0">
                        <a:solidFill>
                          <a:schemeClr val="tx1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3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Mortadelle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Salade coleslow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Soupe à l’oignon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Tomate au basilic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Œuf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dur mayonnaise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5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Chipolatas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Purée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Sauté de bœuf aux carottes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Chou vert braisé et pomme de terre</a:t>
                      </a:r>
                      <a:endParaRPr lang="fr-FR" sz="600" b="0" i="0" u="none" strike="noStrike" dirty="0" smtClean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Quiche à la provençale maison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Piperade</a:t>
                      </a:r>
                      <a:endParaRPr lang="fr-FR" sz="600" b="0" i="0" u="none" strike="noStrike" kern="1200" dirty="0">
                        <a:solidFill>
                          <a:srgbClr val="000000"/>
                        </a:solidFill>
                        <a:latin typeface="Elio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Nuggets de poulet</a:t>
                      </a:r>
                    </a:p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Haricots verts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Penne de la mer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68"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4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Mousse au chocolat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Fruit de saison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Ile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flottante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Gâteau marbré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Crème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vanille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891938"/>
              </p:ext>
            </p:extLst>
          </p:nvPr>
        </p:nvGraphicFramePr>
        <p:xfrm>
          <a:off x="3440832" y="188640"/>
          <a:ext cx="3096344" cy="1615487"/>
        </p:xfrm>
        <a:graphic>
          <a:graphicData uri="http://schemas.openxmlformats.org/drawingml/2006/table">
            <a:tbl>
              <a:tblPr/>
              <a:tblGrid>
                <a:gridCol w="604027"/>
                <a:gridCol w="25403"/>
                <a:gridCol w="604027"/>
                <a:gridCol w="25403"/>
                <a:gridCol w="604027"/>
                <a:gridCol w="604027"/>
                <a:gridCol w="25403"/>
                <a:gridCol w="604027"/>
              </a:tblGrid>
              <a:tr h="1573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Lundi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2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Elior Medium"/>
                        </a:rPr>
                        <a:t>Mardi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FFFFFF"/>
                          </a:solidFill>
                          <a:latin typeface="Elior Medium"/>
                        </a:rPr>
                        <a:t>Mercredi</a:t>
                      </a:r>
                      <a:endParaRPr lang="fr-FR" sz="700" b="1" i="0" u="none" strike="noStrike" dirty="0">
                        <a:solidFill>
                          <a:srgbClr val="FFFFFF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Jeudi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F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Elior Medium"/>
                        </a:rPr>
                        <a:t>Vendredi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BAB"/>
                    </a:solidFill>
                  </a:tcPr>
                </a:tc>
              </a:tr>
              <a:tr h="88101"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Déjeuner du </a:t>
                      </a:r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29</a:t>
                      </a:r>
                      <a:r>
                        <a:rPr lang="fr-FR" sz="600" b="0" i="0" u="none" strike="noStrike" baseline="0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 Janvier au 04 février</a:t>
                      </a:r>
                      <a:endParaRPr lang="fr-FR" sz="600" b="0" i="0" u="none" strike="noStrike" dirty="0">
                        <a:solidFill>
                          <a:schemeClr val="tx1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3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Chou-fleur sauce aurore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Coquillettes sauce cocktail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Salade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de brie aux raisins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Betterave mimosa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Carottes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</a:t>
                      </a:r>
                      <a:r>
                        <a:rPr lang="fr-FR" sz="600" b="0" i="0" u="none" strike="noStrike" baseline="0" dirty="0" err="1" smtClean="0">
                          <a:solidFill>
                            <a:srgbClr val="000000"/>
                          </a:solidFill>
                          <a:latin typeface="Elior"/>
                        </a:rPr>
                        <a:t>rapées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7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Boulette d’agneau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au curry</a:t>
                      </a:r>
                    </a:p>
                    <a:p>
                      <a:pPr algn="ctr" fontAlgn="ctr"/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Semoule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Poulet sace poulette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Frites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Carré de porc fumé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Lentilles</a:t>
                      </a:r>
                      <a:endParaRPr lang="fr-FR" sz="600" b="0" i="0" u="none" strike="noStrike" kern="1200" dirty="0">
                        <a:solidFill>
                          <a:srgbClr val="000000"/>
                        </a:solidFill>
                        <a:latin typeface="Elio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Rissolette de veau sauce aux champignons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Riz</a:t>
                      </a:r>
                      <a:endParaRPr lang="fr-FR" sz="600" b="0" i="0" u="none" strike="noStrike" kern="1200" dirty="0">
                        <a:solidFill>
                          <a:srgbClr val="000000"/>
                        </a:solidFill>
                        <a:latin typeface="Elio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Pavé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de lieu sauce basquaise</a:t>
                      </a:r>
                    </a:p>
                    <a:p>
                      <a:pPr algn="ctr" fontAlgn="ctr"/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Courgette en persillade Pomme vapeur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4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Flan au chocolat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Fruit de saison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Gâteau de semoule maison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Compote de pommes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Crêpe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au sucre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606185"/>
              </p:ext>
            </p:extLst>
          </p:nvPr>
        </p:nvGraphicFramePr>
        <p:xfrm>
          <a:off x="3440832" y="2348880"/>
          <a:ext cx="3096344" cy="1432607"/>
        </p:xfrm>
        <a:graphic>
          <a:graphicData uri="http://schemas.openxmlformats.org/drawingml/2006/table">
            <a:tbl>
              <a:tblPr/>
              <a:tblGrid>
                <a:gridCol w="604027"/>
                <a:gridCol w="25403"/>
                <a:gridCol w="604027"/>
                <a:gridCol w="25403"/>
                <a:gridCol w="604027"/>
                <a:gridCol w="604027"/>
                <a:gridCol w="25403"/>
                <a:gridCol w="604027"/>
              </a:tblGrid>
              <a:tr h="1573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Lundi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2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Elior Medium"/>
                        </a:rPr>
                        <a:t>Mardi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FFFFFF"/>
                          </a:solidFill>
                          <a:latin typeface="Elior Medium"/>
                        </a:rPr>
                        <a:t>Mercredi</a:t>
                      </a:r>
                      <a:endParaRPr lang="fr-FR" sz="700" b="1" i="0" u="none" strike="noStrike" dirty="0">
                        <a:solidFill>
                          <a:srgbClr val="FFFFFF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Jeudi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F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Vendredi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BAB"/>
                    </a:solidFill>
                  </a:tcPr>
                </a:tc>
              </a:tr>
              <a:tr h="88101"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Déjeuner </a:t>
                      </a:r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05</a:t>
                      </a:r>
                      <a:r>
                        <a:rPr lang="fr-FR" sz="600" b="0" i="0" u="none" strike="noStrike" baseline="0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 au 11 Février</a:t>
                      </a:r>
                      <a:endParaRPr lang="fr-FR" sz="600" b="0" i="0" u="none" strike="noStrike" dirty="0">
                        <a:solidFill>
                          <a:schemeClr val="tx1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3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Céleri rémoulade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Salade club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Soupe tomate vermicelle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Semoule andalouse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Pâté de campagne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5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Saute de dinde forestier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Riz 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Saucisse knack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</a:t>
                      </a:r>
                    </a:p>
                    <a:p>
                      <a:pPr algn="ctr" fontAlgn="ctr"/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frites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Bœuf bourguignon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600" b="0" i="0" u="none" strike="noStrike" kern="1200" dirty="0" smtClean="0">
                          <a:solidFill>
                            <a:srgbClr val="000000"/>
                          </a:solidFill>
                          <a:latin typeface="Elior"/>
                          <a:ea typeface="+mn-ea"/>
                          <a:cs typeface="+mn-cs"/>
                        </a:rPr>
                        <a:t>Purée</a:t>
                      </a:r>
                      <a:endParaRPr lang="fr-FR" sz="600" b="0" i="0" u="none" strike="noStrike" kern="1200" dirty="0">
                        <a:solidFill>
                          <a:srgbClr val="000000"/>
                        </a:solidFill>
                        <a:latin typeface="Elio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Saucisse fumée</a:t>
                      </a:r>
                    </a:p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Carottes forestières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Pavé de colin à l »américaine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Boulgour 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68"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4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Yaourt aromatisé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Fruit de saison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Ile flottante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Cake à l’orange maison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b="0" dirty="0" smtClean="0"/>
                        <a:t>Pêche au sirop</a:t>
                      </a:r>
                      <a:endParaRPr lang="fr-FR" sz="6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67398"/>
              </p:ext>
            </p:extLst>
          </p:nvPr>
        </p:nvGraphicFramePr>
        <p:xfrm>
          <a:off x="3440832" y="4509120"/>
          <a:ext cx="3096344" cy="1432607"/>
        </p:xfrm>
        <a:graphic>
          <a:graphicData uri="http://schemas.openxmlformats.org/drawingml/2006/table">
            <a:tbl>
              <a:tblPr/>
              <a:tblGrid>
                <a:gridCol w="604027"/>
                <a:gridCol w="25403"/>
                <a:gridCol w="604027"/>
                <a:gridCol w="25403"/>
                <a:gridCol w="604027"/>
                <a:gridCol w="604027"/>
                <a:gridCol w="25403"/>
                <a:gridCol w="604027"/>
              </a:tblGrid>
              <a:tr h="1573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Lundi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2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Mardi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FFFFFF"/>
                          </a:solidFill>
                          <a:latin typeface="Elior Medium"/>
                        </a:rPr>
                        <a:t>Mercredi</a:t>
                      </a:r>
                      <a:endParaRPr lang="fr-FR" sz="700" b="1" i="0" u="none" strike="noStrike" dirty="0">
                        <a:solidFill>
                          <a:srgbClr val="FFFFFF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Elior Medium"/>
                        </a:rPr>
                        <a:t>Jeudi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F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 smtClean="0">
                          <a:solidFill>
                            <a:srgbClr val="FFFFFF"/>
                          </a:solidFill>
                          <a:latin typeface="Elior Medium"/>
                        </a:rPr>
                        <a:t>Vendredi</a:t>
                      </a:r>
                      <a:endParaRPr lang="fr-FR" sz="700" b="1" i="0" u="none" strike="noStrike" dirty="0">
                        <a:solidFill>
                          <a:srgbClr val="FFFFFF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ABAB"/>
                    </a:solidFill>
                  </a:tcPr>
                </a:tc>
              </a:tr>
              <a:tr h="88101"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2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Déjeuner </a:t>
                      </a:r>
                      <a:r>
                        <a:rPr lang="fr-FR" sz="600" b="0" i="0" u="none" strike="noStrike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du</a:t>
                      </a:r>
                      <a:r>
                        <a:rPr lang="fr-FR" sz="600" b="0" i="0" u="none" strike="noStrike" baseline="0" dirty="0" smtClean="0">
                          <a:solidFill>
                            <a:schemeClr val="tx1"/>
                          </a:solidFill>
                          <a:latin typeface="Elior Medium"/>
                        </a:rPr>
                        <a:t> 12 au 18 Février</a:t>
                      </a:r>
                      <a:endParaRPr lang="fr-FR" sz="600" b="0" i="0" u="none" strike="noStrike" dirty="0">
                        <a:solidFill>
                          <a:schemeClr val="tx1"/>
                        </a:solidFill>
                        <a:latin typeface="Elior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3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Maïs aux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deux poivrons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Lentilles vinaigrette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du terroir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Potage de légumes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Salade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coleslow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Nems au poulet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5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Cordon bleu 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Haricots verts à la provençale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Pates à la bolognaise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Quiche lorraine maison</a:t>
                      </a:r>
                    </a:p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Salade verte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Roti de bœuf</a:t>
                      </a:r>
                    </a:p>
                    <a:p>
                      <a:pPr algn="ctr" fontAlgn="b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Coquillettes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Sauté de porc au caramel</a:t>
                      </a:r>
                    </a:p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Riz cantonnais</a:t>
                      </a:r>
                      <a:endParaRPr lang="fr-FR" sz="600" b="0" i="0" u="none" strike="noStrike" dirty="0" smtClean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68"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4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Flan nappé caramel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Crêpe au chocolat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Riz au lait à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la cannelle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Gâteau abricots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 smtClean="0">
                          <a:solidFill>
                            <a:srgbClr val="000000"/>
                          </a:solidFill>
                          <a:latin typeface="Elior"/>
                        </a:rPr>
                        <a:t>Ananas</a:t>
                      </a:r>
                      <a:r>
                        <a:rPr lang="fr-FR" sz="600" b="0" i="0" u="none" strike="noStrike" baseline="0" dirty="0" smtClean="0">
                          <a:solidFill>
                            <a:srgbClr val="000000"/>
                          </a:solidFill>
                          <a:latin typeface="Elior"/>
                        </a:rPr>
                        <a:t> frais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Elio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" name="Image 7" descr="ELIOR_logo_Q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3240" y="5823139"/>
            <a:ext cx="2739366" cy="89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491</Words>
  <Application>Microsoft Office PowerPoint</Application>
  <PresentationFormat>Format A4 (210 x 297 mm)</PresentationFormat>
  <Paragraphs>163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Elior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</dc:creator>
  <cp:lastModifiedBy>admin</cp:lastModifiedBy>
  <cp:revision>85</cp:revision>
  <cp:lastPrinted>2016-09-16T11:32:59Z</cp:lastPrinted>
  <dcterms:created xsi:type="dcterms:W3CDTF">2014-12-05T13:55:26Z</dcterms:created>
  <dcterms:modified xsi:type="dcterms:W3CDTF">2017-12-20T08:07:22Z</dcterms:modified>
</cp:coreProperties>
</file>